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sldIdLst>
    <p:sldId id="256" r:id="rId2"/>
    <p:sldId id="257" r:id="rId3"/>
    <p:sldId id="259" r:id="rId4"/>
    <p:sldId id="261" r:id="rId5"/>
    <p:sldId id="258" r:id="rId6"/>
    <p:sldId id="263" r:id="rId7"/>
    <p:sldId id="264" r:id="rId8"/>
    <p:sldId id="265" r:id="rId9"/>
    <p:sldId id="266" r:id="rId10"/>
    <p:sldId id="260" r:id="rId11"/>
  </p:sldIdLst>
  <p:sldSz cx="12192000" cy="6858000"/>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3" roundtripDataSignature="AMtx7mhDuS/eUiZ2bBgKuPCELVKh2x1W8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4D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56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9FC4A8-01AE-454B-920C-1EE831685465}"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60A45E9-863E-4072-94C1-E068946BDF80}">
      <dgm:prSet/>
      <dgm:spPr/>
      <dgm:t>
        <a:bodyPr/>
        <a:lstStyle/>
        <a:p>
          <a:r>
            <a:rPr lang="en-US" b="0" i="0" dirty="0">
              <a:solidFill>
                <a:schemeClr val="bg2"/>
              </a:solidFill>
              <a:effectLst/>
              <a:latin typeface="+mn-lt"/>
              <a:ea typeface="+mn-ea"/>
              <a:cs typeface="+mn-cs"/>
            </a:rPr>
            <a:t>Collaborate with multidisciplinary professionals having similar interests and objectives.</a:t>
          </a:r>
          <a:endParaRPr lang="en-US" dirty="0">
            <a:solidFill>
              <a:schemeClr val="bg2"/>
            </a:solidFill>
          </a:endParaRPr>
        </a:p>
      </dgm:t>
    </dgm:pt>
    <dgm:pt modelId="{5B5C0FDF-1BEC-430B-819A-1EC1DAA6E174}" type="parTrans" cxnId="{5D10E23C-0621-4D34-AA99-DAC3CEA7AC3B}">
      <dgm:prSet/>
      <dgm:spPr/>
      <dgm:t>
        <a:bodyPr/>
        <a:lstStyle/>
        <a:p>
          <a:endParaRPr lang="en-US"/>
        </a:p>
      </dgm:t>
    </dgm:pt>
    <dgm:pt modelId="{60D69BA4-A060-4895-A665-2E5E510CAAA0}" type="sibTrans" cxnId="{5D10E23C-0621-4D34-AA99-DAC3CEA7AC3B}">
      <dgm:prSet/>
      <dgm:spPr/>
      <dgm:t>
        <a:bodyPr/>
        <a:lstStyle/>
        <a:p>
          <a:endParaRPr lang="en-US"/>
        </a:p>
      </dgm:t>
    </dgm:pt>
    <dgm:pt modelId="{5656C5FC-0C49-4A56-BF5C-057DFEACD804}">
      <dgm:prSet/>
      <dgm:spPr/>
      <dgm:t>
        <a:bodyPr/>
        <a:lstStyle/>
        <a:p>
          <a:r>
            <a:rPr lang="en-US" b="0" i="0" dirty="0">
              <a:solidFill>
                <a:schemeClr val="bg2"/>
              </a:solidFill>
            </a:rPr>
            <a:t>Provide opportunities for development and ongoing collaboration among multidisciplinary professionals to support the advancement of educational outcomes.</a:t>
          </a:r>
          <a:endParaRPr lang="en-US" dirty="0">
            <a:solidFill>
              <a:schemeClr val="bg2"/>
            </a:solidFill>
          </a:endParaRPr>
        </a:p>
      </dgm:t>
    </dgm:pt>
    <dgm:pt modelId="{21CE9ED4-2318-4C93-B015-ECEDF716DDA5}" type="parTrans" cxnId="{1BEB1989-A4E5-4E4B-9642-4F9B0D46CB23}">
      <dgm:prSet/>
      <dgm:spPr/>
      <dgm:t>
        <a:bodyPr/>
        <a:lstStyle/>
        <a:p>
          <a:endParaRPr lang="en-US"/>
        </a:p>
      </dgm:t>
    </dgm:pt>
    <dgm:pt modelId="{DCA648D6-54E9-4E5F-8058-1F3EC6854937}" type="sibTrans" cxnId="{1BEB1989-A4E5-4E4B-9642-4F9B0D46CB23}">
      <dgm:prSet/>
      <dgm:spPr/>
      <dgm:t>
        <a:bodyPr/>
        <a:lstStyle/>
        <a:p>
          <a:endParaRPr lang="en-US"/>
        </a:p>
      </dgm:t>
    </dgm:pt>
    <dgm:pt modelId="{86078C44-513F-4D3B-9B8E-0C1315BA5D20}">
      <dgm:prSet/>
      <dgm:spPr/>
      <dgm:t>
        <a:bodyPr/>
        <a:lstStyle/>
        <a:p>
          <a:r>
            <a:rPr lang="en-US" b="0" i="0" dirty="0">
              <a:solidFill>
                <a:schemeClr val="bg2"/>
              </a:solidFill>
              <a:effectLst/>
              <a:latin typeface="+mn-lt"/>
              <a:ea typeface="+mn-ea"/>
              <a:cs typeface="+mn-cs"/>
            </a:rPr>
            <a:t>Advance awareness of the educational needs of students with medical and mental health needs.</a:t>
          </a:r>
          <a:endParaRPr lang="en-US" dirty="0">
            <a:solidFill>
              <a:schemeClr val="bg2"/>
            </a:solidFill>
          </a:endParaRPr>
        </a:p>
      </dgm:t>
    </dgm:pt>
    <dgm:pt modelId="{3A53E6AA-DF84-41C5-91CE-D1E9AD7938C7}" type="parTrans" cxnId="{DA477F30-73E2-4A6F-A910-59BDFE5ECA76}">
      <dgm:prSet/>
      <dgm:spPr/>
      <dgm:t>
        <a:bodyPr/>
        <a:lstStyle/>
        <a:p>
          <a:endParaRPr lang="en-US"/>
        </a:p>
      </dgm:t>
    </dgm:pt>
    <dgm:pt modelId="{97E2232D-29C8-4C9B-B71E-004657FFBCFA}" type="sibTrans" cxnId="{DA477F30-73E2-4A6F-A910-59BDFE5ECA76}">
      <dgm:prSet/>
      <dgm:spPr/>
      <dgm:t>
        <a:bodyPr/>
        <a:lstStyle/>
        <a:p>
          <a:endParaRPr lang="en-US"/>
        </a:p>
      </dgm:t>
    </dgm:pt>
    <dgm:pt modelId="{A3E48C50-45AA-4C5B-AF11-692D2F7DA8E3}">
      <dgm:prSet/>
      <dgm:spPr/>
      <dgm:t>
        <a:bodyPr/>
        <a:lstStyle/>
        <a:p>
          <a:r>
            <a:rPr lang="en-US" b="0" i="0" dirty="0">
              <a:solidFill>
                <a:schemeClr val="bg2"/>
              </a:solidFill>
            </a:rPr>
            <a:t>Promote and share information to support, validate and guide best practices.</a:t>
          </a:r>
          <a:endParaRPr lang="en-US" dirty="0">
            <a:solidFill>
              <a:schemeClr val="bg2"/>
            </a:solidFill>
          </a:endParaRPr>
        </a:p>
      </dgm:t>
    </dgm:pt>
    <dgm:pt modelId="{D9AA7FF1-CE9F-402E-AFF6-47F338F115AD}" type="parTrans" cxnId="{9049DEF6-EC27-4574-A654-BF47A101119A}">
      <dgm:prSet/>
      <dgm:spPr/>
      <dgm:t>
        <a:bodyPr/>
        <a:lstStyle/>
        <a:p>
          <a:endParaRPr lang="en-US"/>
        </a:p>
      </dgm:t>
    </dgm:pt>
    <dgm:pt modelId="{6D7F6E10-0E2D-441F-876C-DDC87D8FB839}" type="sibTrans" cxnId="{9049DEF6-EC27-4574-A654-BF47A101119A}">
      <dgm:prSet/>
      <dgm:spPr/>
      <dgm:t>
        <a:bodyPr/>
        <a:lstStyle/>
        <a:p>
          <a:endParaRPr lang="en-US"/>
        </a:p>
      </dgm:t>
    </dgm:pt>
    <dgm:pt modelId="{746B127D-A7F5-4EA9-BE24-16F4E0D6A646}" type="pres">
      <dgm:prSet presAssocID="{AA9FC4A8-01AE-454B-920C-1EE831685465}" presName="root" presStyleCnt="0">
        <dgm:presLayoutVars>
          <dgm:dir/>
          <dgm:resizeHandles val="exact"/>
        </dgm:presLayoutVars>
      </dgm:prSet>
      <dgm:spPr/>
    </dgm:pt>
    <dgm:pt modelId="{1F810E78-9F2B-42C6-A09E-444250FBCB1E}" type="pres">
      <dgm:prSet presAssocID="{AA9FC4A8-01AE-454B-920C-1EE831685465}" presName="container" presStyleCnt="0">
        <dgm:presLayoutVars>
          <dgm:dir/>
          <dgm:resizeHandles val="exact"/>
        </dgm:presLayoutVars>
      </dgm:prSet>
      <dgm:spPr/>
    </dgm:pt>
    <dgm:pt modelId="{D7D030EA-5783-4B58-AAC8-8FB391D83E06}" type="pres">
      <dgm:prSet presAssocID="{C60A45E9-863E-4072-94C1-E068946BDF80}" presName="compNode" presStyleCnt="0"/>
      <dgm:spPr/>
    </dgm:pt>
    <dgm:pt modelId="{DB261BF1-C5D3-4AEB-ADBD-EFD12EFC9939}" type="pres">
      <dgm:prSet presAssocID="{C60A45E9-863E-4072-94C1-E068946BDF80}" presName="iconBgRect" presStyleLbl="bgShp" presStyleIdx="0" presStyleCnt="4"/>
      <dgm:spPr/>
    </dgm:pt>
    <dgm:pt modelId="{823A65E5-BAAC-47BF-B297-91E77F54B84C}" type="pres">
      <dgm:prSet presAssocID="{C60A45E9-863E-4072-94C1-E068946BDF8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8F2FB882-76A1-4F72-A3EA-8ACFBCC69AEA}" type="pres">
      <dgm:prSet presAssocID="{C60A45E9-863E-4072-94C1-E068946BDF80}" presName="spaceRect" presStyleCnt="0"/>
      <dgm:spPr/>
    </dgm:pt>
    <dgm:pt modelId="{65E81EC5-F1A5-460D-ADA8-EBC03A9961FD}" type="pres">
      <dgm:prSet presAssocID="{C60A45E9-863E-4072-94C1-E068946BDF80}" presName="textRect" presStyleLbl="revTx" presStyleIdx="0" presStyleCnt="4">
        <dgm:presLayoutVars>
          <dgm:chMax val="1"/>
          <dgm:chPref val="1"/>
        </dgm:presLayoutVars>
      </dgm:prSet>
      <dgm:spPr/>
    </dgm:pt>
    <dgm:pt modelId="{DA2D1FC7-EFC3-4430-87DB-995A77EE4099}" type="pres">
      <dgm:prSet presAssocID="{60D69BA4-A060-4895-A665-2E5E510CAAA0}" presName="sibTrans" presStyleLbl="sibTrans2D1" presStyleIdx="0" presStyleCnt="0"/>
      <dgm:spPr/>
    </dgm:pt>
    <dgm:pt modelId="{C18FFDE6-78E8-423B-B2DF-33D0B87D63D2}" type="pres">
      <dgm:prSet presAssocID="{5656C5FC-0C49-4A56-BF5C-057DFEACD804}" presName="compNode" presStyleCnt="0"/>
      <dgm:spPr/>
    </dgm:pt>
    <dgm:pt modelId="{445455EC-D611-4C00-81A6-69C360697CB0}" type="pres">
      <dgm:prSet presAssocID="{5656C5FC-0C49-4A56-BF5C-057DFEACD804}" presName="iconBgRect" presStyleLbl="bgShp" presStyleIdx="1" presStyleCnt="4"/>
      <dgm:spPr/>
    </dgm:pt>
    <dgm:pt modelId="{793563CC-8310-4B7F-9C3F-244F99D7CFBC}" type="pres">
      <dgm:prSet presAssocID="{5656C5FC-0C49-4A56-BF5C-057DFEACD80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CD3CB124-5F96-422B-B127-9ACA5DFD28E4}" type="pres">
      <dgm:prSet presAssocID="{5656C5FC-0C49-4A56-BF5C-057DFEACD804}" presName="spaceRect" presStyleCnt="0"/>
      <dgm:spPr/>
    </dgm:pt>
    <dgm:pt modelId="{8044C8EC-F682-4D7C-A0BC-3B339858CB2D}" type="pres">
      <dgm:prSet presAssocID="{5656C5FC-0C49-4A56-BF5C-057DFEACD804}" presName="textRect" presStyleLbl="revTx" presStyleIdx="1" presStyleCnt="4">
        <dgm:presLayoutVars>
          <dgm:chMax val="1"/>
          <dgm:chPref val="1"/>
        </dgm:presLayoutVars>
      </dgm:prSet>
      <dgm:spPr/>
    </dgm:pt>
    <dgm:pt modelId="{042DC829-CB4B-40B5-9DD1-605C21A61C7C}" type="pres">
      <dgm:prSet presAssocID="{DCA648D6-54E9-4E5F-8058-1F3EC6854937}" presName="sibTrans" presStyleLbl="sibTrans2D1" presStyleIdx="0" presStyleCnt="0"/>
      <dgm:spPr/>
    </dgm:pt>
    <dgm:pt modelId="{D305C2AB-F4C8-40CE-B681-771426AD60E7}" type="pres">
      <dgm:prSet presAssocID="{86078C44-513F-4D3B-9B8E-0C1315BA5D20}" presName="compNode" presStyleCnt="0"/>
      <dgm:spPr/>
    </dgm:pt>
    <dgm:pt modelId="{FD2584E3-6168-400E-A420-6584C39912FC}" type="pres">
      <dgm:prSet presAssocID="{86078C44-513F-4D3B-9B8E-0C1315BA5D20}" presName="iconBgRect" presStyleLbl="bgShp" presStyleIdx="2" presStyleCnt="4"/>
      <dgm:spPr/>
    </dgm:pt>
    <dgm:pt modelId="{A7FE71A0-69DD-4BE0-8EC0-C876E73FDDCE}" type="pres">
      <dgm:prSet presAssocID="{86078C44-513F-4D3B-9B8E-0C1315BA5D2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hare With Person"/>
        </a:ext>
      </dgm:extLst>
    </dgm:pt>
    <dgm:pt modelId="{CE816CD3-0F17-4149-9195-BDFBC27C4B44}" type="pres">
      <dgm:prSet presAssocID="{86078C44-513F-4D3B-9B8E-0C1315BA5D20}" presName="spaceRect" presStyleCnt="0"/>
      <dgm:spPr/>
    </dgm:pt>
    <dgm:pt modelId="{5792146D-1780-4FF3-9ACB-137BBEA742E6}" type="pres">
      <dgm:prSet presAssocID="{86078C44-513F-4D3B-9B8E-0C1315BA5D20}" presName="textRect" presStyleLbl="revTx" presStyleIdx="2" presStyleCnt="4">
        <dgm:presLayoutVars>
          <dgm:chMax val="1"/>
          <dgm:chPref val="1"/>
        </dgm:presLayoutVars>
      </dgm:prSet>
      <dgm:spPr/>
    </dgm:pt>
    <dgm:pt modelId="{E57732E7-46C8-4D40-B9E7-4C4A80F04482}" type="pres">
      <dgm:prSet presAssocID="{97E2232D-29C8-4C9B-B71E-004657FFBCFA}" presName="sibTrans" presStyleLbl="sibTrans2D1" presStyleIdx="0" presStyleCnt="0"/>
      <dgm:spPr/>
    </dgm:pt>
    <dgm:pt modelId="{CA34C68F-659B-4BEE-B8B1-34972B9AEC13}" type="pres">
      <dgm:prSet presAssocID="{A3E48C50-45AA-4C5B-AF11-692D2F7DA8E3}" presName="compNode" presStyleCnt="0"/>
      <dgm:spPr/>
    </dgm:pt>
    <dgm:pt modelId="{FB3C62A6-251E-4B92-8FD0-DAE0695B5A83}" type="pres">
      <dgm:prSet presAssocID="{A3E48C50-45AA-4C5B-AF11-692D2F7DA8E3}" presName="iconBgRect" presStyleLbl="bgShp" presStyleIdx="3" presStyleCnt="4" custLinFactNeighborX="1053" custLinFactNeighborY="6703"/>
      <dgm:spPr/>
    </dgm:pt>
    <dgm:pt modelId="{F1004A8F-2E56-4F5C-A886-130592A425D4}" type="pres">
      <dgm:prSet presAssocID="{A3E48C50-45AA-4C5B-AF11-692D2F7DA8E3}" presName="iconRect" presStyleLbl="node1" presStyleIdx="3" presStyleCnt="4" custLinFactNeighborX="1817" custLinFactNeighborY="1593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keting"/>
        </a:ext>
      </dgm:extLst>
    </dgm:pt>
    <dgm:pt modelId="{AE52C1A6-6235-4DD2-B629-F829032E6F03}" type="pres">
      <dgm:prSet presAssocID="{A3E48C50-45AA-4C5B-AF11-692D2F7DA8E3}" presName="spaceRect" presStyleCnt="0"/>
      <dgm:spPr/>
    </dgm:pt>
    <dgm:pt modelId="{DF8E5815-A313-4DFF-BA9B-14795209BE00}" type="pres">
      <dgm:prSet presAssocID="{A3E48C50-45AA-4C5B-AF11-692D2F7DA8E3}" presName="textRect" presStyleLbl="revTx" presStyleIdx="3" presStyleCnt="4">
        <dgm:presLayoutVars>
          <dgm:chMax val="1"/>
          <dgm:chPref val="1"/>
        </dgm:presLayoutVars>
      </dgm:prSet>
      <dgm:spPr/>
    </dgm:pt>
  </dgm:ptLst>
  <dgm:cxnLst>
    <dgm:cxn modelId="{6D988211-E665-43E9-B168-FF7A86AD4910}" type="presOf" srcId="{A3E48C50-45AA-4C5B-AF11-692D2F7DA8E3}" destId="{DF8E5815-A313-4DFF-BA9B-14795209BE00}" srcOrd="0" destOrd="0" presId="urn:microsoft.com/office/officeart/2018/2/layout/IconCircleList"/>
    <dgm:cxn modelId="{DA477F30-73E2-4A6F-A910-59BDFE5ECA76}" srcId="{AA9FC4A8-01AE-454B-920C-1EE831685465}" destId="{86078C44-513F-4D3B-9B8E-0C1315BA5D20}" srcOrd="2" destOrd="0" parTransId="{3A53E6AA-DF84-41C5-91CE-D1E9AD7938C7}" sibTransId="{97E2232D-29C8-4C9B-B71E-004657FFBCFA}"/>
    <dgm:cxn modelId="{5D10E23C-0621-4D34-AA99-DAC3CEA7AC3B}" srcId="{AA9FC4A8-01AE-454B-920C-1EE831685465}" destId="{C60A45E9-863E-4072-94C1-E068946BDF80}" srcOrd="0" destOrd="0" parTransId="{5B5C0FDF-1BEC-430B-819A-1EC1DAA6E174}" sibTransId="{60D69BA4-A060-4895-A665-2E5E510CAAA0}"/>
    <dgm:cxn modelId="{A866433D-EF81-4BEC-9240-213FD3B7CD9E}" type="presOf" srcId="{5656C5FC-0C49-4A56-BF5C-057DFEACD804}" destId="{8044C8EC-F682-4D7C-A0BC-3B339858CB2D}" srcOrd="0" destOrd="0" presId="urn:microsoft.com/office/officeart/2018/2/layout/IconCircleList"/>
    <dgm:cxn modelId="{06624B51-8A0D-49F9-9947-81041723B676}" type="presOf" srcId="{86078C44-513F-4D3B-9B8E-0C1315BA5D20}" destId="{5792146D-1780-4FF3-9ACB-137BBEA742E6}" srcOrd="0" destOrd="0" presId="urn:microsoft.com/office/officeart/2018/2/layout/IconCircleList"/>
    <dgm:cxn modelId="{1BEB1989-A4E5-4E4B-9642-4F9B0D46CB23}" srcId="{AA9FC4A8-01AE-454B-920C-1EE831685465}" destId="{5656C5FC-0C49-4A56-BF5C-057DFEACD804}" srcOrd="1" destOrd="0" parTransId="{21CE9ED4-2318-4C93-B015-ECEDF716DDA5}" sibTransId="{DCA648D6-54E9-4E5F-8058-1F3EC6854937}"/>
    <dgm:cxn modelId="{6B87428D-535F-46DE-933F-A67AAC695109}" type="presOf" srcId="{AA9FC4A8-01AE-454B-920C-1EE831685465}" destId="{746B127D-A7F5-4EA9-BE24-16F4E0D6A646}" srcOrd="0" destOrd="0" presId="urn:microsoft.com/office/officeart/2018/2/layout/IconCircleList"/>
    <dgm:cxn modelId="{1DFE4EA5-5404-4F21-B582-BF82416C01B4}" type="presOf" srcId="{97E2232D-29C8-4C9B-B71E-004657FFBCFA}" destId="{E57732E7-46C8-4D40-B9E7-4C4A80F04482}" srcOrd="0" destOrd="0" presId="urn:microsoft.com/office/officeart/2018/2/layout/IconCircleList"/>
    <dgm:cxn modelId="{9131DFAC-188A-4A14-A89A-30FD7966B553}" type="presOf" srcId="{DCA648D6-54E9-4E5F-8058-1F3EC6854937}" destId="{042DC829-CB4B-40B5-9DD1-605C21A61C7C}" srcOrd="0" destOrd="0" presId="urn:microsoft.com/office/officeart/2018/2/layout/IconCircleList"/>
    <dgm:cxn modelId="{B387FAAC-38F5-4A14-A5A0-1F09B088F352}" type="presOf" srcId="{C60A45E9-863E-4072-94C1-E068946BDF80}" destId="{65E81EC5-F1A5-460D-ADA8-EBC03A9961FD}" srcOrd="0" destOrd="0" presId="urn:microsoft.com/office/officeart/2018/2/layout/IconCircleList"/>
    <dgm:cxn modelId="{0C0259E0-9BCF-4BF7-B3DD-4E4DCE57C5EF}" type="presOf" srcId="{60D69BA4-A060-4895-A665-2E5E510CAAA0}" destId="{DA2D1FC7-EFC3-4430-87DB-995A77EE4099}" srcOrd="0" destOrd="0" presId="urn:microsoft.com/office/officeart/2018/2/layout/IconCircleList"/>
    <dgm:cxn modelId="{9049DEF6-EC27-4574-A654-BF47A101119A}" srcId="{AA9FC4A8-01AE-454B-920C-1EE831685465}" destId="{A3E48C50-45AA-4C5B-AF11-692D2F7DA8E3}" srcOrd="3" destOrd="0" parTransId="{D9AA7FF1-CE9F-402E-AFF6-47F338F115AD}" sibTransId="{6D7F6E10-0E2D-441F-876C-DDC87D8FB839}"/>
    <dgm:cxn modelId="{AC1A381F-B801-4D9F-AB72-4CA058EEF231}" type="presParOf" srcId="{746B127D-A7F5-4EA9-BE24-16F4E0D6A646}" destId="{1F810E78-9F2B-42C6-A09E-444250FBCB1E}" srcOrd="0" destOrd="0" presId="urn:microsoft.com/office/officeart/2018/2/layout/IconCircleList"/>
    <dgm:cxn modelId="{08F897EE-D1D6-41CA-A35B-F5FD0940C39C}" type="presParOf" srcId="{1F810E78-9F2B-42C6-A09E-444250FBCB1E}" destId="{D7D030EA-5783-4B58-AAC8-8FB391D83E06}" srcOrd="0" destOrd="0" presId="urn:microsoft.com/office/officeart/2018/2/layout/IconCircleList"/>
    <dgm:cxn modelId="{0E99245D-76BB-473C-9DC5-115EEF2A66BF}" type="presParOf" srcId="{D7D030EA-5783-4B58-AAC8-8FB391D83E06}" destId="{DB261BF1-C5D3-4AEB-ADBD-EFD12EFC9939}" srcOrd="0" destOrd="0" presId="urn:microsoft.com/office/officeart/2018/2/layout/IconCircleList"/>
    <dgm:cxn modelId="{3EB194B6-B59B-497E-BB78-CABA36EA994C}" type="presParOf" srcId="{D7D030EA-5783-4B58-AAC8-8FB391D83E06}" destId="{823A65E5-BAAC-47BF-B297-91E77F54B84C}" srcOrd="1" destOrd="0" presId="urn:microsoft.com/office/officeart/2018/2/layout/IconCircleList"/>
    <dgm:cxn modelId="{3710D7C1-F113-48C3-B128-646806DBD9AE}" type="presParOf" srcId="{D7D030EA-5783-4B58-AAC8-8FB391D83E06}" destId="{8F2FB882-76A1-4F72-A3EA-8ACFBCC69AEA}" srcOrd="2" destOrd="0" presId="urn:microsoft.com/office/officeart/2018/2/layout/IconCircleList"/>
    <dgm:cxn modelId="{07301A2D-9A3F-480B-A89A-EE187BBB7530}" type="presParOf" srcId="{D7D030EA-5783-4B58-AAC8-8FB391D83E06}" destId="{65E81EC5-F1A5-460D-ADA8-EBC03A9961FD}" srcOrd="3" destOrd="0" presId="urn:microsoft.com/office/officeart/2018/2/layout/IconCircleList"/>
    <dgm:cxn modelId="{82D5842E-134A-4E14-B3D1-D46D743AF58B}" type="presParOf" srcId="{1F810E78-9F2B-42C6-A09E-444250FBCB1E}" destId="{DA2D1FC7-EFC3-4430-87DB-995A77EE4099}" srcOrd="1" destOrd="0" presId="urn:microsoft.com/office/officeart/2018/2/layout/IconCircleList"/>
    <dgm:cxn modelId="{21EEF909-A62A-48D8-BE98-4800866F9B2B}" type="presParOf" srcId="{1F810E78-9F2B-42C6-A09E-444250FBCB1E}" destId="{C18FFDE6-78E8-423B-B2DF-33D0B87D63D2}" srcOrd="2" destOrd="0" presId="urn:microsoft.com/office/officeart/2018/2/layout/IconCircleList"/>
    <dgm:cxn modelId="{8E09A128-FDA9-4E9B-8FDB-469A17725E56}" type="presParOf" srcId="{C18FFDE6-78E8-423B-B2DF-33D0B87D63D2}" destId="{445455EC-D611-4C00-81A6-69C360697CB0}" srcOrd="0" destOrd="0" presId="urn:microsoft.com/office/officeart/2018/2/layout/IconCircleList"/>
    <dgm:cxn modelId="{7271941B-50AE-4C5A-94BC-CF24CEE624FE}" type="presParOf" srcId="{C18FFDE6-78E8-423B-B2DF-33D0B87D63D2}" destId="{793563CC-8310-4B7F-9C3F-244F99D7CFBC}" srcOrd="1" destOrd="0" presId="urn:microsoft.com/office/officeart/2018/2/layout/IconCircleList"/>
    <dgm:cxn modelId="{DF49EEA9-9763-438A-A3CC-ABE644EC7739}" type="presParOf" srcId="{C18FFDE6-78E8-423B-B2DF-33D0B87D63D2}" destId="{CD3CB124-5F96-422B-B127-9ACA5DFD28E4}" srcOrd="2" destOrd="0" presId="urn:microsoft.com/office/officeart/2018/2/layout/IconCircleList"/>
    <dgm:cxn modelId="{B9081085-06D8-4942-859D-75B9301C14D3}" type="presParOf" srcId="{C18FFDE6-78E8-423B-B2DF-33D0B87D63D2}" destId="{8044C8EC-F682-4D7C-A0BC-3B339858CB2D}" srcOrd="3" destOrd="0" presId="urn:microsoft.com/office/officeart/2018/2/layout/IconCircleList"/>
    <dgm:cxn modelId="{14229A27-5AD9-4FB5-B4F1-B2EFDD2C80A7}" type="presParOf" srcId="{1F810E78-9F2B-42C6-A09E-444250FBCB1E}" destId="{042DC829-CB4B-40B5-9DD1-605C21A61C7C}" srcOrd="3" destOrd="0" presId="urn:microsoft.com/office/officeart/2018/2/layout/IconCircleList"/>
    <dgm:cxn modelId="{93FD58A3-1E8B-4EF1-BA70-7E60D88C824B}" type="presParOf" srcId="{1F810E78-9F2B-42C6-A09E-444250FBCB1E}" destId="{D305C2AB-F4C8-40CE-B681-771426AD60E7}" srcOrd="4" destOrd="0" presId="urn:microsoft.com/office/officeart/2018/2/layout/IconCircleList"/>
    <dgm:cxn modelId="{2F4E28BF-4699-48AA-83C1-CF046D96D444}" type="presParOf" srcId="{D305C2AB-F4C8-40CE-B681-771426AD60E7}" destId="{FD2584E3-6168-400E-A420-6584C39912FC}" srcOrd="0" destOrd="0" presId="urn:microsoft.com/office/officeart/2018/2/layout/IconCircleList"/>
    <dgm:cxn modelId="{6B6E6A1A-FD82-46BC-B595-6A715B22264D}" type="presParOf" srcId="{D305C2AB-F4C8-40CE-B681-771426AD60E7}" destId="{A7FE71A0-69DD-4BE0-8EC0-C876E73FDDCE}" srcOrd="1" destOrd="0" presId="urn:microsoft.com/office/officeart/2018/2/layout/IconCircleList"/>
    <dgm:cxn modelId="{F7F4235E-CF64-4842-B151-6EC2C69218F4}" type="presParOf" srcId="{D305C2AB-F4C8-40CE-B681-771426AD60E7}" destId="{CE816CD3-0F17-4149-9195-BDFBC27C4B44}" srcOrd="2" destOrd="0" presId="urn:microsoft.com/office/officeart/2018/2/layout/IconCircleList"/>
    <dgm:cxn modelId="{F778BB40-FBDC-4449-A6B0-B98C3B864B51}" type="presParOf" srcId="{D305C2AB-F4C8-40CE-B681-771426AD60E7}" destId="{5792146D-1780-4FF3-9ACB-137BBEA742E6}" srcOrd="3" destOrd="0" presId="urn:microsoft.com/office/officeart/2018/2/layout/IconCircleList"/>
    <dgm:cxn modelId="{1A8E1528-2CCF-41CC-9CAE-2BD7A39F36BE}" type="presParOf" srcId="{1F810E78-9F2B-42C6-A09E-444250FBCB1E}" destId="{E57732E7-46C8-4D40-B9E7-4C4A80F04482}" srcOrd="5" destOrd="0" presId="urn:microsoft.com/office/officeart/2018/2/layout/IconCircleList"/>
    <dgm:cxn modelId="{60CF425D-EF74-4EEF-98A5-876BD73D4CDE}" type="presParOf" srcId="{1F810E78-9F2B-42C6-A09E-444250FBCB1E}" destId="{CA34C68F-659B-4BEE-B8B1-34972B9AEC13}" srcOrd="6" destOrd="0" presId="urn:microsoft.com/office/officeart/2018/2/layout/IconCircleList"/>
    <dgm:cxn modelId="{2EB9BE59-AFCF-4A68-BB8F-282B8496F1F9}" type="presParOf" srcId="{CA34C68F-659B-4BEE-B8B1-34972B9AEC13}" destId="{FB3C62A6-251E-4B92-8FD0-DAE0695B5A83}" srcOrd="0" destOrd="0" presId="urn:microsoft.com/office/officeart/2018/2/layout/IconCircleList"/>
    <dgm:cxn modelId="{4136003F-2B6D-46FB-A37B-DF1A0091E36B}" type="presParOf" srcId="{CA34C68F-659B-4BEE-B8B1-34972B9AEC13}" destId="{F1004A8F-2E56-4F5C-A886-130592A425D4}" srcOrd="1" destOrd="0" presId="urn:microsoft.com/office/officeart/2018/2/layout/IconCircleList"/>
    <dgm:cxn modelId="{1F9CEFB5-2921-4E73-B445-762ADA66CFA0}" type="presParOf" srcId="{CA34C68F-659B-4BEE-B8B1-34972B9AEC13}" destId="{AE52C1A6-6235-4DD2-B629-F829032E6F03}" srcOrd="2" destOrd="0" presId="urn:microsoft.com/office/officeart/2018/2/layout/IconCircleList"/>
    <dgm:cxn modelId="{6A79F635-B42E-43C3-810A-B2CF715CB7D2}" type="presParOf" srcId="{CA34C68F-659B-4BEE-B8B1-34972B9AEC13}" destId="{DF8E5815-A313-4DFF-BA9B-14795209BE00}"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61BF1-C5D3-4AEB-ADBD-EFD12EFC9939}">
      <dsp:nvSpPr>
        <dsp:cNvPr id="0" name=""/>
        <dsp:cNvSpPr/>
      </dsp:nvSpPr>
      <dsp:spPr>
        <a:xfrm>
          <a:off x="212335" y="322104"/>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3A65E5-BAAC-47BF-B297-91E77F54B84C}">
      <dsp:nvSpPr>
        <dsp:cNvPr id="0" name=""/>
        <dsp:cNvSpPr/>
      </dsp:nvSpPr>
      <dsp:spPr>
        <a:xfrm>
          <a:off x="492877" y="602646"/>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E81EC5-F1A5-460D-ADA8-EBC03A9961FD}">
      <dsp:nvSpPr>
        <dsp:cNvPr id="0" name=""/>
        <dsp:cNvSpPr/>
      </dsp:nvSpPr>
      <dsp:spPr>
        <a:xfrm>
          <a:off x="1834517" y="322104"/>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0" i="0" kern="1200" dirty="0">
              <a:solidFill>
                <a:schemeClr val="bg2"/>
              </a:solidFill>
              <a:effectLst/>
              <a:latin typeface="+mn-lt"/>
              <a:ea typeface="+mn-ea"/>
              <a:cs typeface="+mn-cs"/>
            </a:rPr>
            <a:t>Collaborate with multidisciplinary professionals having similar interests and objectives.</a:t>
          </a:r>
          <a:endParaRPr lang="en-US" sz="1600" kern="1200" dirty="0">
            <a:solidFill>
              <a:schemeClr val="bg2"/>
            </a:solidFill>
          </a:endParaRPr>
        </a:p>
      </dsp:txBody>
      <dsp:txXfrm>
        <a:off x="1834517" y="322104"/>
        <a:ext cx="3148942" cy="1335915"/>
      </dsp:txXfrm>
    </dsp:sp>
    <dsp:sp modelId="{445455EC-D611-4C00-81A6-69C360697CB0}">
      <dsp:nvSpPr>
        <dsp:cNvPr id="0" name=""/>
        <dsp:cNvSpPr/>
      </dsp:nvSpPr>
      <dsp:spPr>
        <a:xfrm>
          <a:off x="5532139" y="322104"/>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3563CC-8310-4B7F-9C3F-244F99D7CFBC}">
      <dsp:nvSpPr>
        <dsp:cNvPr id="0" name=""/>
        <dsp:cNvSpPr/>
      </dsp:nvSpPr>
      <dsp:spPr>
        <a:xfrm>
          <a:off x="5812681" y="602646"/>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44C8EC-F682-4D7C-A0BC-3B339858CB2D}">
      <dsp:nvSpPr>
        <dsp:cNvPr id="0" name=""/>
        <dsp:cNvSpPr/>
      </dsp:nvSpPr>
      <dsp:spPr>
        <a:xfrm>
          <a:off x="7154322" y="322104"/>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0" i="0" kern="1200" dirty="0">
              <a:solidFill>
                <a:schemeClr val="bg2"/>
              </a:solidFill>
            </a:rPr>
            <a:t>Provide opportunities for development and ongoing collaboration among multidisciplinary professionals to support the advancement of educational outcomes.</a:t>
          </a:r>
          <a:endParaRPr lang="en-US" sz="1600" kern="1200" dirty="0">
            <a:solidFill>
              <a:schemeClr val="bg2"/>
            </a:solidFill>
          </a:endParaRPr>
        </a:p>
      </dsp:txBody>
      <dsp:txXfrm>
        <a:off x="7154322" y="322104"/>
        <a:ext cx="3148942" cy="1335915"/>
      </dsp:txXfrm>
    </dsp:sp>
    <dsp:sp modelId="{FD2584E3-6168-400E-A420-6584C39912FC}">
      <dsp:nvSpPr>
        <dsp:cNvPr id="0" name=""/>
        <dsp:cNvSpPr/>
      </dsp:nvSpPr>
      <dsp:spPr>
        <a:xfrm>
          <a:off x="212335" y="2337207"/>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FE71A0-69DD-4BE0-8EC0-C876E73FDDCE}">
      <dsp:nvSpPr>
        <dsp:cNvPr id="0" name=""/>
        <dsp:cNvSpPr/>
      </dsp:nvSpPr>
      <dsp:spPr>
        <a:xfrm>
          <a:off x="492877" y="2617749"/>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92146D-1780-4FF3-9ACB-137BBEA742E6}">
      <dsp:nvSpPr>
        <dsp:cNvPr id="0" name=""/>
        <dsp:cNvSpPr/>
      </dsp:nvSpPr>
      <dsp:spPr>
        <a:xfrm>
          <a:off x="1834517" y="2337207"/>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0" i="0" kern="1200" dirty="0">
              <a:solidFill>
                <a:schemeClr val="bg2"/>
              </a:solidFill>
              <a:effectLst/>
              <a:latin typeface="+mn-lt"/>
              <a:ea typeface="+mn-ea"/>
              <a:cs typeface="+mn-cs"/>
            </a:rPr>
            <a:t>Advance awareness of the educational needs of students with medical and mental health needs.</a:t>
          </a:r>
          <a:endParaRPr lang="en-US" sz="1600" kern="1200" dirty="0">
            <a:solidFill>
              <a:schemeClr val="bg2"/>
            </a:solidFill>
          </a:endParaRPr>
        </a:p>
      </dsp:txBody>
      <dsp:txXfrm>
        <a:off x="1834517" y="2337207"/>
        <a:ext cx="3148942" cy="1335915"/>
      </dsp:txXfrm>
    </dsp:sp>
    <dsp:sp modelId="{FB3C62A6-251E-4B92-8FD0-DAE0695B5A83}">
      <dsp:nvSpPr>
        <dsp:cNvPr id="0" name=""/>
        <dsp:cNvSpPr/>
      </dsp:nvSpPr>
      <dsp:spPr>
        <a:xfrm>
          <a:off x="5546206" y="2426754"/>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004A8F-2E56-4F5C-A886-130592A425D4}">
      <dsp:nvSpPr>
        <dsp:cNvPr id="0" name=""/>
        <dsp:cNvSpPr/>
      </dsp:nvSpPr>
      <dsp:spPr>
        <a:xfrm>
          <a:off x="5826760" y="2741219"/>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8E5815-A313-4DFF-BA9B-14795209BE00}">
      <dsp:nvSpPr>
        <dsp:cNvPr id="0" name=""/>
        <dsp:cNvSpPr/>
      </dsp:nvSpPr>
      <dsp:spPr>
        <a:xfrm>
          <a:off x="7154322" y="2337207"/>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en-US" sz="1600" b="0" i="0" kern="1200" dirty="0">
              <a:solidFill>
                <a:schemeClr val="bg2"/>
              </a:solidFill>
            </a:rPr>
            <a:t>Promote and share information to support, validate and guide best practices.</a:t>
          </a:r>
          <a:endParaRPr lang="en-US" sz="1600" kern="1200" dirty="0">
            <a:solidFill>
              <a:schemeClr val="bg2"/>
            </a:solidFill>
          </a:endParaRPr>
        </a:p>
      </dsp:txBody>
      <dsp:txXfrm>
        <a:off x="7154322" y="2337207"/>
        <a:ext cx="3148942" cy="133591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6833" cy="465797"/>
          </a:xfrm>
          <a:prstGeom prst="rect">
            <a:avLst/>
          </a:prstGeom>
          <a:noFill/>
          <a:ln>
            <a:noFill/>
          </a:ln>
        </p:spPr>
        <p:txBody>
          <a:bodyPr spcFirstLastPara="1" wrap="square" lIns="92950" tIns="46475" rIns="92950" bIns="464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56550" y="0"/>
            <a:ext cx="3026833" cy="465797"/>
          </a:xfrm>
          <a:prstGeom prst="rect">
            <a:avLst/>
          </a:prstGeom>
          <a:noFill/>
          <a:ln>
            <a:noFill/>
          </a:ln>
        </p:spPr>
        <p:txBody>
          <a:bodyPr spcFirstLastPara="1" wrap="square" lIns="92950" tIns="46475" rIns="92950" bIns="464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67781"/>
            <a:ext cx="5588000" cy="3655457"/>
          </a:xfrm>
          <a:prstGeom prst="rect">
            <a:avLst/>
          </a:prstGeom>
          <a:noFill/>
          <a:ln>
            <a:noFill/>
          </a:ln>
        </p:spPr>
        <p:txBody>
          <a:bodyPr spcFirstLastPara="1" wrap="square" lIns="92950" tIns="46475" rIns="92950" bIns="464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7904"/>
            <a:ext cx="3026833" cy="465796"/>
          </a:xfrm>
          <a:prstGeom prst="rect">
            <a:avLst/>
          </a:prstGeom>
          <a:noFill/>
          <a:ln>
            <a:noFill/>
          </a:ln>
        </p:spPr>
        <p:txBody>
          <a:bodyPr spcFirstLastPara="1" wrap="square" lIns="92950" tIns="46475" rIns="92950" bIns="464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56550" y="8817904"/>
            <a:ext cx="3026833" cy="465796"/>
          </a:xfrm>
          <a:prstGeom prst="rect">
            <a:avLst/>
          </a:prstGeom>
          <a:noFill/>
          <a:ln>
            <a:noFill/>
          </a:ln>
        </p:spPr>
        <p:txBody>
          <a:bodyPr spcFirstLastPara="1" wrap="square" lIns="92950" tIns="46475" rIns="92950" bIns="464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healassociation.org/about/aecmn-history/"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healassociation.org/about/aphoes-history/"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98500" y="4467781"/>
            <a:ext cx="5588000" cy="3655457"/>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33:notes"/>
          <p:cNvSpPr txBox="1">
            <a:spLocks noGrp="1"/>
          </p:cNvSpPr>
          <p:nvPr>
            <p:ph type="body" idx="1"/>
          </p:nvPr>
        </p:nvSpPr>
        <p:spPr>
          <a:xfrm>
            <a:off x="698500" y="4467781"/>
            <a:ext cx="5588000" cy="3655457"/>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endParaRPr/>
          </a:p>
        </p:txBody>
      </p:sp>
      <p:sp>
        <p:nvSpPr>
          <p:cNvPr id="115" name="Google Shape;115;p33: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2:notes"/>
          <p:cNvSpPr txBox="1">
            <a:spLocks noGrp="1"/>
          </p:cNvSpPr>
          <p:nvPr>
            <p:ph type="body" idx="1"/>
          </p:nvPr>
        </p:nvSpPr>
        <p:spPr>
          <a:xfrm>
            <a:off x="698500" y="4467781"/>
            <a:ext cx="5588000" cy="3655457"/>
          </a:xfrm>
          <a:prstGeom prst="rect">
            <a:avLst/>
          </a:prstGeom>
          <a:noFill/>
          <a:ln>
            <a:noFill/>
          </a:ln>
        </p:spPr>
        <p:txBody>
          <a:bodyPr spcFirstLastPara="1" wrap="square" lIns="92950" tIns="46475" rIns="92950" bIns="46475" anchor="t" anchorCtr="0">
            <a:noAutofit/>
          </a:bodyPr>
          <a:lstStyle/>
          <a:p>
            <a:pPr marL="457200" lvl="0" indent="-444500" algn="l" rtl="0">
              <a:lnSpc>
                <a:spcPct val="115000"/>
              </a:lnSpc>
              <a:spcBef>
                <a:spcPts val="0"/>
              </a:spcBef>
              <a:spcAft>
                <a:spcPts val="0"/>
              </a:spcAft>
              <a:buClr>
                <a:schemeClr val="dk1"/>
              </a:buClr>
              <a:buSzPts val="3400"/>
              <a:buFont typeface="Calibri"/>
              <a:buChar char="●"/>
            </a:pPr>
            <a:r>
              <a:rPr lang="en-US" sz="2200"/>
              <a:t>Welcome</a:t>
            </a:r>
            <a:endParaRPr sz="2200"/>
          </a:p>
          <a:p>
            <a:pPr marL="457200" lvl="0" indent="-444500" algn="l" rtl="0">
              <a:lnSpc>
                <a:spcPct val="115000"/>
              </a:lnSpc>
              <a:spcBef>
                <a:spcPts val="0"/>
              </a:spcBef>
              <a:spcAft>
                <a:spcPts val="0"/>
              </a:spcAft>
              <a:buClr>
                <a:schemeClr val="dk1"/>
              </a:buClr>
              <a:buSzPts val="3400"/>
              <a:buFont typeface="Calibri"/>
              <a:buChar char="●"/>
            </a:pPr>
            <a:r>
              <a:rPr lang="en-US" sz="2200"/>
              <a:t>Rules - show camera, mute microphone</a:t>
            </a:r>
            <a:endParaRPr sz="2200"/>
          </a:p>
          <a:p>
            <a:pPr marL="0" lvl="0" indent="0" algn="l" rtl="0">
              <a:lnSpc>
                <a:spcPct val="100000"/>
              </a:lnSpc>
              <a:spcBef>
                <a:spcPts val="0"/>
              </a:spcBef>
              <a:spcAft>
                <a:spcPts val="0"/>
              </a:spcAft>
              <a:buSzPts val="1400"/>
              <a:buNone/>
            </a:pPr>
            <a:endParaRPr/>
          </a:p>
        </p:txBody>
      </p:sp>
      <p:sp>
        <p:nvSpPr>
          <p:cNvPr id="92" name="Google Shape;92;p2:notes"/>
          <p:cNvSpPr txBox="1">
            <a:spLocks noGrp="1"/>
          </p:cNvSpPr>
          <p:nvPr>
            <p:ph type="sldNum" idx="12"/>
          </p:nvPr>
        </p:nvSpPr>
        <p:spPr>
          <a:xfrm>
            <a:off x="3956550" y="8817904"/>
            <a:ext cx="3026833" cy="465796"/>
          </a:xfrm>
          <a:prstGeom prst="rect">
            <a:avLst/>
          </a:prstGeom>
          <a:noFill/>
          <a:ln>
            <a:noFill/>
          </a:ln>
        </p:spPr>
        <p:txBody>
          <a:bodyPr spcFirstLastPara="1" wrap="square" lIns="92950" tIns="46475" rIns="92950" bIns="46475"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9: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9:notes"/>
          <p:cNvSpPr txBox="1">
            <a:spLocks noGrp="1"/>
          </p:cNvSpPr>
          <p:nvPr>
            <p:ph type="body" idx="1"/>
          </p:nvPr>
        </p:nvSpPr>
        <p:spPr>
          <a:xfrm>
            <a:off x="698500" y="4467781"/>
            <a:ext cx="5588000" cy="3655457"/>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endParaRPr/>
          </a:p>
        </p:txBody>
      </p:sp>
      <p:sp>
        <p:nvSpPr>
          <p:cNvPr id="108" name="Google Shape;108;p9:notes"/>
          <p:cNvSpPr txBox="1">
            <a:spLocks noGrp="1"/>
          </p:cNvSpPr>
          <p:nvPr>
            <p:ph type="sldNum" idx="12"/>
          </p:nvPr>
        </p:nvSpPr>
        <p:spPr>
          <a:xfrm>
            <a:off x="3956550" y="8817904"/>
            <a:ext cx="3026833" cy="465796"/>
          </a:xfrm>
          <a:prstGeom prst="rect">
            <a:avLst/>
          </a:prstGeom>
          <a:noFill/>
          <a:ln>
            <a:noFill/>
          </a:ln>
        </p:spPr>
        <p:txBody>
          <a:bodyPr spcFirstLastPara="1" wrap="square" lIns="92950" tIns="46475" rIns="92950" bIns="46475"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9: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9:notes"/>
          <p:cNvSpPr txBox="1">
            <a:spLocks noGrp="1"/>
          </p:cNvSpPr>
          <p:nvPr>
            <p:ph type="body" idx="1"/>
          </p:nvPr>
        </p:nvSpPr>
        <p:spPr>
          <a:xfrm>
            <a:off x="698500" y="4467781"/>
            <a:ext cx="5588000" cy="3655457"/>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endParaRPr/>
          </a:p>
        </p:txBody>
      </p:sp>
      <p:sp>
        <p:nvSpPr>
          <p:cNvPr id="108" name="Google Shape;108;p9:notes"/>
          <p:cNvSpPr txBox="1">
            <a:spLocks noGrp="1"/>
          </p:cNvSpPr>
          <p:nvPr>
            <p:ph type="sldNum" idx="12"/>
          </p:nvPr>
        </p:nvSpPr>
        <p:spPr>
          <a:xfrm>
            <a:off x="3956550" y="8817904"/>
            <a:ext cx="3026833" cy="465796"/>
          </a:xfrm>
          <a:prstGeom prst="rect">
            <a:avLst/>
          </a:prstGeom>
          <a:noFill/>
          <a:ln>
            <a:noFill/>
          </a:ln>
        </p:spPr>
        <p:txBody>
          <a:bodyPr spcFirstLastPara="1" wrap="square" lIns="92950" tIns="46475" rIns="92950" bIns="46475"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1214437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bcbf7cc5fa_0_1: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bcbf7cc5fa_0_1:notes"/>
          <p:cNvSpPr txBox="1">
            <a:spLocks noGrp="1"/>
          </p:cNvSpPr>
          <p:nvPr>
            <p:ph type="body" idx="1"/>
          </p:nvPr>
        </p:nvSpPr>
        <p:spPr>
          <a:xfrm>
            <a:off x="698500" y="4467781"/>
            <a:ext cx="5588100" cy="3655500"/>
          </a:xfrm>
          <a:prstGeom prst="rect">
            <a:avLst/>
          </a:prstGeom>
        </p:spPr>
        <p:txBody>
          <a:bodyPr spcFirstLastPara="1" wrap="square" lIns="92950" tIns="46475" rIns="92950" bIns="46475" anchor="t" anchorCtr="0">
            <a:noAutofit/>
          </a:bodyPr>
          <a:lstStyle/>
          <a:p>
            <a:pPr algn="l" fontAlgn="base"/>
            <a:r>
              <a:rPr lang="en-US" b="0" i="0" dirty="0">
                <a:solidFill>
                  <a:srgbClr val="FEFFFD"/>
                </a:solidFill>
                <a:effectLst/>
                <a:latin typeface="Noto Serif"/>
              </a:rPr>
              <a:t>In recognition of the common overlap in mission and professional members within </a:t>
            </a:r>
            <a:r>
              <a:rPr lang="en-US" b="0" i="0" u="none" strike="noStrike" dirty="0">
                <a:solidFill>
                  <a:srgbClr val="E1813C"/>
                </a:solidFill>
                <a:effectLst/>
                <a:latin typeface="Noto Serif"/>
                <a:hlinkClick r:id="rId3"/>
              </a:rPr>
              <a:t>AECMN</a:t>
            </a:r>
            <a:r>
              <a:rPr lang="en-US" b="0" i="0" dirty="0">
                <a:solidFill>
                  <a:srgbClr val="FEFFFD"/>
                </a:solidFill>
                <a:effectLst/>
                <a:latin typeface="Noto Serif"/>
              </a:rPr>
              <a:t> and </a:t>
            </a:r>
            <a:r>
              <a:rPr lang="en-US" b="0" i="0" u="none" strike="noStrike" dirty="0">
                <a:solidFill>
                  <a:srgbClr val="E1813C"/>
                </a:solidFill>
                <a:effectLst/>
                <a:latin typeface="Noto Serif"/>
                <a:hlinkClick r:id="rId4"/>
              </a:rPr>
              <a:t>APHOES</a:t>
            </a:r>
            <a:r>
              <a:rPr lang="en-US" b="0" i="0" dirty="0">
                <a:solidFill>
                  <a:srgbClr val="FEFFFD"/>
                </a:solidFill>
                <a:effectLst/>
                <a:latin typeface="Noto Serif"/>
              </a:rPr>
              <a:t>, the first Joint National Conference of the two organizations began in 2014 at Nationwide Children’s Hospital in Columbus, Ohio. This joint endeavor proved useful in streamlining the work and networking for members of each organization.  In 2015, a National Task Force was formed to survey members about the potential for a merger of the two organizations. At that time, it was the recommendation of this Task Force (to the individual Executive Boards) that a merger be put on hold. There was definite interest, but the timing was not favorable.</a:t>
            </a:r>
          </a:p>
          <a:p>
            <a:pPr algn="l" fontAlgn="base"/>
            <a:r>
              <a:rPr lang="en-US" b="0" i="0" dirty="0">
                <a:solidFill>
                  <a:srgbClr val="FEFFFD"/>
                </a:solidFill>
                <a:effectLst/>
                <a:latin typeface="Noto Serif"/>
              </a:rPr>
              <a:t>After a few more successful joint conferences, the Executive Boards began to revisit this possibility. Each organization appointed two Board members to serve on a workgroup to facilitate the potential merger. Both AECMN and APHOES applied for pro bono legal counsel to assist in proper planning for this possibility. The legal teams advised the workgroup to determine the basic framework of a merger and the necessary planning phases of this opportunity. The merger proposal was approved by each Executive Board and put to a vote with membership at the 2018 Joint National Conference hosted by Children’s Hospital Colorado in Aurora, Colorado.</a:t>
            </a:r>
          </a:p>
          <a:p>
            <a:pPr algn="l" fontAlgn="base"/>
            <a:r>
              <a:rPr lang="en-US" b="0" i="0" dirty="0">
                <a:solidFill>
                  <a:srgbClr val="FEFFFD"/>
                </a:solidFill>
                <a:effectLst/>
                <a:latin typeface="Noto Serif"/>
              </a:rPr>
              <a:t>On May 14, 2018, the two organizations officially merged and became a 501(c)(3) not-for-profit professional association in the State of Ohio named The Hospital Educator and Academic Liaison Association (HEAL). The inaugural HEAL conference will be hosted by Cincinnati Children’s in the spring of 2019.</a:t>
            </a:r>
          </a:p>
          <a:p>
            <a:pPr marL="0" lvl="0" indent="0" algn="l" rtl="0">
              <a:spcBef>
                <a:spcPts val="0"/>
              </a:spcBef>
              <a:spcAft>
                <a:spcPts val="0"/>
              </a:spcAft>
              <a:buNone/>
            </a:pPr>
            <a:endParaRPr dirty="0"/>
          </a:p>
        </p:txBody>
      </p:sp>
      <p:sp>
        <p:nvSpPr>
          <p:cNvPr id="101" name="Google Shape;101;gbcbf7cc5fa_0_1:notes"/>
          <p:cNvSpPr txBox="1">
            <a:spLocks noGrp="1"/>
          </p:cNvSpPr>
          <p:nvPr>
            <p:ph type="sldNum" idx="12"/>
          </p:nvPr>
        </p:nvSpPr>
        <p:spPr>
          <a:xfrm>
            <a:off x="3956550" y="8817904"/>
            <a:ext cx="3026700" cy="465900"/>
          </a:xfrm>
          <a:prstGeom prst="rect">
            <a:avLst/>
          </a:prstGeom>
        </p:spPr>
        <p:txBody>
          <a:bodyPr spcFirstLastPara="1" wrap="square" lIns="92950" tIns="46475" rIns="92950" bIns="464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9: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9:notes"/>
          <p:cNvSpPr txBox="1">
            <a:spLocks noGrp="1"/>
          </p:cNvSpPr>
          <p:nvPr>
            <p:ph type="body" idx="1"/>
          </p:nvPr>
        </p:nvSpPr>
        <p:spPr>
          <a:xfrm>
            <a:off x="698500" y="4467781"/>
            <a:ext cx="5588000" cy="3655457"/>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endParaRPr/>
          </a:p>
        </p:txBody>
      </p:sp>
      <p:sp>
        <p:nvSpPr>
          <p:cNvPr id="108" name="Google Shape;108;p9:notes"/>
          <p:cNvSpPr txBox="1">
            <a:spLocks noGrp="1"/>
          </p:cNvSpPr>
          <p:nvPr>
            <p:ph type="sldNum" idx="12"/>
          </p:nvPr>
        </p:nvSpPr>
        <p:spPr>
          <a:xfrm>
            <a:off x="3956550" y="8817904"/>
            <a:ext cx="3026833" cy="465796"/>
          </a:xfrm>
          <a:prstGeom prst="rect">
            <a:avLst/>
          </a:prstGeom>
          <a:noFill/>
          <a:ln>
            <a:noFill/>
          </a:ln>
        </p:spPr>
        <p:txBody>
          <a:bodyPr spcFirstLastPara="1" wrap="square" lIns="92950" tIns="46475" rIns="92950" bIns="46475"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3396831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9: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9:notes"/>
          <p:cNvSpPr txBox="1">
            <a:spLocks noGrp="1"/>
          </p:cNvSpPr>
          <p:nvPr>
            <p:ph type="body" idx="1"/>
          </p:nvPr>
        </p:nvSpPr>
        <p:spPr>
          <a:xfrm>
            <a:off x="698500" y="4467781"/>
            <a:ext cx="5588000" cy="3655457"/>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endParaRPr/>
          </a:p>
        </p:txBody>
      </p:sp>
      <p:sp>
        <p:nvSpPr>
          <p:cNvPr id="108" name="Google Shape;108;p9:notes"/>
          <p:cNvSpPr txBox="1">
            <a:spLocks noGrp="1"/>
          </p:cNvSpPr>
          <p:nvPr>
            <p:ph type="sldNum" idx="12"/>
          </p:nvPr>
        </p:nvSpPr>
        <p:spPr>
          <a:xfrm>
            <a:off x="3956550" y="8817904"/>
            <a:ext cx="3026833" cy="465796"/>
          </a:xfrm>
          <a:prstGeom prst="rect">
            <a:avLst/>
          </a:prstGeom>
          <a:noFill/>
          <a:ln>
            <a:noFill/>
          </a:ln>
        </p:spPr>
        <p:txBody>
          <a:bodyPr spcFirstLastPara="1" wrap="square" lIns="92950" tIns="46475" rIns="92950" bIns="46475"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1743007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9: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9:notes"/>
          <p:cNvSpPr txBox="1">
            <a:spLocks noGrp="1"/>
          </p:cNvSpPr>
          <p:nvPr>
            <p:ph type="body" idx="1"/>
          </p:nvPr>
        </p:nvSpPr>
        <p:spPr>
          <a:xfrm>
            <a:off x="698500" y="4467781"/>
            <a:ext cx="5588000" cy="3655457"/>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endParaRPr/>
          </a:p>
        </p:txBody>
      </p:sp>
      <p:sp>
        <p:nvSpPr>
          <p:cNvPr id="108" name="Google Shape;108;p9:notes"/>
          <p:cNvSpPr txBox="1">
            <a:spLocks noGrp="1"/>
          </p:cNvSpPr>
          <p:nvPr>
            <p:ph type="sldNum" idx="12"/>
          </p:nvPr>
        </p:nvSpPr>
        <p:spPr>
          <a:xfrm>
            <a:off x="3956550" y="8817904"/>
            <a:ext cx="3026833" cy="465796"/>
          </a:xfrm>
          <a:prstGeom prst="rect">
            <a:avLst/>
          </a:prstGeom>
          <a:noFill/>
          <a:ln>
            <a:noFill/>
          </a:ln>
        </p:spPr>
        <p:txBody>
          <a:bodyPr spcFirstLastPara="1" wrap="square" lIns="92950" tIns="46475" rIns="92950" bIns="46475"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1476771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9:notes"/>
          <p:cNvSpPr>
            <a:spLocks noGrp="1" noRot="1" noChangeAspect="1"/>
          </p:cNvSpPr>
          <p:nvPr>
            <p:ph type="sldImg" idx="2"/>
          </p:nvPr>
        </p:nvSpPr>
        <p:spPr>
          <a:xfrm>
            <a:off x="706438" y="1160463"/>
            <a:ext cx="5572125" cy="3133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9:notes"/>
          <p:cNvSpPr txBox="1">
            <a:spLocks noGrp="1"/>
          </p:cNvSpPr>
          <p:nvPr>
            <p:ph type="body" idx="1"/>
          </p:nvPr>
        </p:nvSpPr>
        <p:spPr>
          <a:xfrm>
            <a:off x="698500" y="4467781"/>
            <a:ext cx="5588000" cy="3655457"/>
          </a:xfrm>
          <a:prstGeom prst="rect">
            <a:avLst/>
          </a:prstGeom>
          <a:noFill/>
          <a:ln>
            <a:noFill/>
          </a:ln>
        </p:spPr>
        <p:txBody>
          <a:bodyPr spcFirstLastPara="1" wrap="square" lIns="92950" tIns="46475" rIns="92950" bIns="46475" anchor="t" anchorCtr="0">
            <a:noAutofit/>
          </a:bodyPr>
          <a:lstStyle/>
          <a:p>
            <a:pPr marL="0" lvl="0" indent="0" algn="l" rtl="0">
              <a:lnSpc>
                <a:spcPct val="100000"/>
              </a:lnSpc>
              <a:spcBef>
                <a:spcPts val="0"/>
              </a:spcBef>
              <a:spcAft>
                <a:spcPts val="0"/>
              </a:spcAft>
              <a:buSzPts val="1400"/>
              <a:buNone/>
            </a:pPr>
            <a:endParaRPr/>
          </a:p>
        </p:txBody>
      </p:sp>
      <p:sp>
        <p:nvSpPr>
          <p:cNvPr id="108" name="Google Shape;108;p9:notes"/>
          <p:cNvSpPr txBox="1">
            <a:spLocks noGrp="1"/>
          </p:cNvSpPr>
          <p:nvPr>
            <p:ph type="sldNum" idx="12"/>
          </p:nvPr>
        </p:nvSpPr>
        <p:spPr>
          <a:xfrm>
            <a:off x="3956550" y="8817904"/>
            <a:ext cx="3026833" cy="465796"/>
          </a:xfrm>
          <a:prstGeom prst="rect">
            <a:avLst/>
          </a:prstGeom>
          <a:noFill/>
          <a:ln>
            <a:noFill/>
          </a:ln>
        </p:spPr>
        <p:txBody>
          <a:bodyPr spcFirstLastPara="1" wrap="square" lIns="92950" tIns="46475" rIns="92950" bIns="46475"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extLst>
      <p:ext uri="{BB962C8B-B14F-4D97-AF65-F5344CB8AC3E}">
        <p14:creationId xmlns:p14="http://schemas.microsoft.com/office/powerpoint/2010/main" val="1233745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3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healassociation.org/about/aecmn-histor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healassociation.org/about/aphoes-history/"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2758674" y="1582615"/>
            <a:ext cx="6528667" cy="3860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16"/>
        <p:cNvGrpSpPr/>
        <p:nvPr/>
      </p:nvGrpSpPr>
      <p:grpSpPr>
        <a:xfrm>
          <a:off x="0" y="0"/>
          <a:ext cx="0" cy="0"/>
          <a:chOff x="0" y="0"/>
          <a:chExt cx="0" cy="0"/>
        </a:xfrm>
      </p:grpSpPr>
      <p:pic>
        <p:nvPicPr>
          <p:cNvPr id="117" name="Google Shape;117;p33"/>
          <p:cNvPicPr preferRelativeResize="0"/>
          <p:nvPr/>
        </p:nvPicPr>
        <p:blipFill rotWithShape="1">
          <a:blip r:embed="rId3">
            <a:alphaModFix/>
          </a:blip>
          <a:srcRect/>
          <a:stretch/>
        </p:blipFill>
        <p:spPr>
          <a:xfrm>
            <a:off x="3957541" y="1139946"/>
            <a:ext cx="5413259" cy="3203455"/>
          </a:xfrm>
          <a:prstGeom prst="rect">
            <a:avLst/>
          </a:prstGeom>
          <a:noFill/>
          <a:ln>
            <a:noFill/>
          </a:ln>
        </p:spPr>
      </p:pic>
      <p:sp>
        <p:nvSpPr>
          <p:cNvPr id="118" name="Google Shape;118;p33"/>
          <p:cNvSpPr txBox="1"/>
          <p:nvPr/>
        </p:nvSpPr>
        <p:spPr>
          <a:xfrm>
            <a:off x="6878486" y="3466731"/>
            <a:ext cx="3446586"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dirty="0">
                <a:solidFill>
                  <a:schemeClr val="lt1"/>
                </a:solidFill>
                <a:latin typeface="Calibri"/>
                <a:ea typeface="Calibri"/>
                <a:cs typeface="Calibri"/>
                <a:sym typeface="Calibri"/>
              </a:rPr>
              <a:t>healassociation.org</a:t>
            </a:r>
            <a:endParaRPr sz="3000" b="0" i="0" u="none" strike="noStrike" cap="none" dirty="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A57A6F85-3B2B-68B3-77F3-5E20C7497E53}"/>
              </a:ext>
            </a:extLst>
          </p:cNvPr>
          <p:cNvPicPr>
            <a:picLocks noChangeAspect="1"/>
          </p:cNvPicPr>
          <p:nvPr/>
        </p:nvPicPr>
        <p:blipFill>
          <a:blip r:embed="rId4"/>
          <a:stretch>
            <a:fillRect/>
          </a:stretch>
        </p:blipFill>
        <p:spPr>
          <a:xfrm>
            <a:off x="573118" y="1631408"/>
            <a:ext cx="2771775" cy="26289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2"/>
          <p:cNvPicPr preferRelativeResize="0">
            <a:picLocks noGrp="1"/>
          </p:cNvPicPr>
          <p:nvPr>
            <p:ph type="body" idx="1"/>
          </p:nvPr>
        </p:nvPicPr>
        <p:blipFill rotWithShape="1">
          <a:blip r:embed="rId3">
            <a:alphaModFix/>
          </a:blip>
          <a:srcRect t="2466"/>
          <a:stretch/>
        </p:blipFill>
        <p:spPr>
          <a:xfrm>
            <a:off x="0" y="0"/>
            <a:ext cx="2164034" cy="2109122"/>
          </a:xfrm>
          <a:prstGeom prst="rect">
            <a:avLst/>
          </a:prstGeom>
          <a:noFill/>
          <a:ln>
            <a:noFill/>
          </a:ln>
        </p:spPr>
      </p:pic>
      <p:sp>
        <p:nvSpPr>
          <p:cNvPr id="95" name="Google Shape;95;p2"/>
          <p:cNvSpPr txBox="1"/>
          <p:nvPr/>
        </p:nvSpPr>
        <p:spPr>
          <a:xfrm>
            <a:off x="3123900" y="3991275"/>
            <a:ext cx="5944200" cy="23877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1B506B"/>
              </a:buClr>
              <a:buSzPts val="4800"/>
              <a:buFont typeface="Calibri"/>
              <a:buNone/>
            </a:pPr>
            <a:r>
              <a:rPr lang="en-US" sz="4800" b="1" dirty="0">
                <a:solidFill>
                  <a:srgbClr val="1B506B"/>
                </a:solidFill>
                <a:latin typeface="Calibri"/>
                <a:ea typeface="Calibri"/>
                <a:cs typeface="Calibri"/>
                <a:sym typeface="Calibri"/>
              </a:rPr>
              <a:t>May 1, 2024</a:t>
            </a:r>
            <a:endParaRPr sz="4800" b="1" dirty="0">
              <a:solidFill>
                <a:srgbClr val="1B506B"/>
              </a:solidFill>
              <a:latin typeface="Calibri"/>
              <a:ea typeface="Calibri"/>
              <a:cs typeface="Calibri"/>
              <a:sym typeface="Calibri"/>
            </a:endParaRPr>
          </a:p>
          <a:p>
            <a:pPr marL="0" marR="0" lvl="0" indent="0" algn="ctr" rtl="0">
              <a:lnSpc>
                <a:spcPct val="90000"/>
              </a:lnSpc>
              <a:spcBef>
                <a:spcPts val="0"/>
              </a:spcBef>
              <a:spcAft>
                <a:spcPts val="0"/>
              </a:spcAft>
              <a:buClr>
                <a:srgbClr val="1B506B"/>
              </a:buClr>
              <a:buSzPts val="4800"/>
              <a:buFont typeface="Calibri"/>
              <a:buNone/>
            </a:pPr>
            <a:endParaRPr sz="1400" b="0" i="0" u="none" strike="noStrike" cap="none" dirty="0">
              <a:solidFill>
                <a:srgbClr val="000000"/>
              </a:solidFill>
              <a:latin typeface="Arial"/>
              <a:ea typeface="Arial"/>
              <a:cs typeface="Arial"/>
              <a:sym typeface="Arial"/>
            </a:endParaRPr>
          </a:p>
        </p:txBody>
      </p:sp>
      <p:pic>
        <p:nvPicPr>
          <p:cNvPr id="96" name="Google Shape;96;p2"/>
          <p:cNvPicPr preferRelativeResize="0"/>
          <p:nvPr/>
        </p:nvPicPr>
        <p:blipFill rotWithShape="1">
          <a:blip r:embed="rId4">
            <a:alphaModFix/>
          </a:blip>
          <a:srcRect/>
          <a:stretch/>
        </p:blipFill>
        <p:spPr>
          <a:xfrm>
            <a:off x="0" y="5749637"/>
            <a:ext cx="12192000" cy="1108363"/>
          </a:xfrm>
          <a:prstGeom prst="rect">
            <a:avLst/>
          </a:prstGeom>
          <a:noFill/>
          <a:ln>
            <a:noFill/>
          </a:ln>
        </p:spPr>
      </p:pic>
      <p:sp>
        <p:nvSpPr>
          <p:cNvPr id="97" name="Google Shape;97;p2"/>
          <p:cNvSpPr txBox="1"/>
          <p:nvPr/>
        </p:nvSpPr>
        <p:spPr>
          <a:xfrm>
            <a:off x="728100" y="2620650"/>
            <a:ext cx="10735800" cy="18471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7200" dirty="0">
                <a:solidFill>
                  <a:srgbClr val="1B506B"/>
                </a:solidFill>
                <a:latin typeface="Calibri"/>
                <a:ea typeface="Calibri"/>
                <a:cs typeface="Calibri"/>
                <a:sym typeface="Calibri"/>
              </a:rPr>
              <a:t>New Member Orientation</a:t>
            </a:r>
            <a:endParaRPr sz="7200" dirty="0">
              <a:solidFill>
                <a:srgbClr val="1B506B"/>
              </a:solidFill>
              <a:latin typeface="Calibri"/>
              <a:ea typeface="Calibri"/>
              <a:cs typeface="Calibri"/>
              <a:sym typeface="Calibri"/>
            </a:endParaRPr>
          </a:p>
          <a:p>
            <a:pPr marL="0" lvl="0" indent="0" algn="ctr" rtl="0">
              <a:lnSpc>
                <a:spcPct val="90000"/>
              </a:lnSpc>
              <a:spcBef>
                <a:spcPts val="0"/>
              </a:spcBef>
              <a:spcAft>
                <a:spcPts val="0"/>
              </a:spcAft>
              <a:buNone/>
            </a:pPr>
            <a:endParaRPr sz="4800" b="1" dirty="0">
              <a:solidFill>
                <a:srgbClr val="1B506B"/>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9"/>
          <p:cNvSpPr/>
          <p:nvPr/>
        </p:nvSpPr>
        <p:spPr>
          <a:xfrm>
            <a:off x="0" y="6573795"/>
            <a:ext cx="12192000" cy="284204"/>
          </a:xfrm>
          <a:prstGeom prst="rect">
            <a:avLst/>
          </a:prstGeom>
          <a:solidFill>
            <a:srgbClr val="1B506B"/>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1" name="Google Shape;111;p9"/>
          <p:cNvSpPr txBox="1"/>
          <p:nvPr/>
        </p:nvSpPr>
        <p:spPr>
          <a:xfrm>
            <a:off x="1192800" y="2986776"/>
            <a:ext cx="9806400" cy="3725400"/>
          </a:xfrm>
          <a:prstGeom prst="rect">
            <a:avLst/>
          </a:prstGeom>
          <a:noFill/>
          <a:ln>
            <a:noFill/>
          </a:ln>
        </p:spPr>
        <p:txBody>
          <a:bodyPr spcFirstLastPara="1" wrap="square" lIns="91425" tIns="45700" rIns="91425" bIns="45700" anchor="t" anchorCtr="0">
            <a:normAutofit/>
          </a:bodyPr>
          <a:lstStyle/>
          <a:p>
            <a:pPr marL="0" marR="0" lvl="0" indent="0" algn="ctr" rtl="0">
              <a:lnSpc>
                <a:spcPct val="115000"/>
              </a:lnSpc>
              <a:spcBef>
                <a:spcPts val="0"/>
              </a:spcBef>
              <a:spcAft>
                <a:spcPts val="0"/>
              </a:spcAft>
              <a:buNone/>
            </a:pPr>
            <a:r>
              <a:rPr lang="en-US" sz="3250" dirty="0">
                <a:solidFill>
                  <a:schemeClr val="bg2"/>
                </a:solidFill>
                <a:latin typeface="Georgia"/>
                <a:ea typeface="Georgia"/>
                <a:cs typeface="Georgia"/>
                <a:sym typeface="Georgia"/>
              </a:rPr>
              <a:t>To support and connect professionals who work to improve the educational outcomes for students with medical and mental health needs</a:t>
            </a:r>
            <a:endParaRPr sz="3950" b="0" i="0" u="none" strike="noStrike" cap="none" dirty="0">
              <a:solidFill>
                <a:schemeClr val="bg2"/>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500"/>
              <a:buFont typeface="Arial"/>
              <a:buNone/>
            </a:pPr>
            <a:endParaRPr sz="2500" b="0" i="0" u="none" strike="noStrike" cap="none"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B323C09B-0807-4D40-ADCB-5DA8449EA8E6}"/>
              </a:ext>
            </a:extLst>
          </p:cNvPr>
          <p:cNvSpPr txBox="1"/>
          <p:nvPr/>
        </p:nvSpPr>
        <p:spPr>
          <a:xfrm>
            <a:off x="3263153" y="1093694"/>
            <a:ext cx="5414682" cy="1569660"/>
          </a:xfrm>
          <a:prstGeom prst="rect">
            <a:avLst/>
          </a:prstGeom>
          <a:noFill/>
        </p:spPr>
        <p:txBody>
          <a:bodyPr wrap="square" rtlCol="0">
            <a:spAutoFit/>
          </a:bodyPr>
          <a:lstStyle/>
          <a:p>
            <a:pPr algn="ctr"/>
            <a:r>
              <a:rPr lang="en-US" sz="9600" dirty="0">
                <a:solidFill>
                  <a:schemeClr val="bg2"/>
                </a:solidFill>
              </a:rPr>
              <a:t>Mission</a:t>
            </a:r>
            <a:endParaRPr lang="en-ZW" sz="6600" dirty="0">
              <a:solidFill>
                <a:schemeClr val="bg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9"/>
          <p:cNvSpPr/>
          <p:nvPr/>
        </p:nvSpPr>
        <p:spPr>
          <a:xfrm>
            <a:off x="0" y="6573795"/>
            <a:ext cx="12192000" cy="284204"/>
          </a:xfrm>
          <a:prstGeom prst="rect">
            <a:avLst/>
          </a:prstGeom>
          <a:solidFill>
            <a:srgbClr val="1B506B"/>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1" name="Google Shape;111;p9"/>
          <p:cNvSpPr txBox="1"/>
          <p:nvPr/>
        </p:nvSpPr>
        <p:spPr>
          <a:xfrm>
            <a:off x="1192800" y="2986776"/>
            <a:ext cx="9806400" cy="3725400"/>
          </a:xfrm>
          <a:prstGeom prst="rect">
            <a:avLst/>
          </a:prstGeom>
          <a:noFill/>
          <a:ln>
            <a:noFill/>
          </a:ln>
        </p:spPr>
        <p:txBody>
          <a:bodyPr spcFirstLastPara="1" wrap="square" lIns="91425" tIns="45700" rIns="91425" bIns="45700" anchor="t" anchorCtr="0">
            <a:normAutofit/>
          </a:bodyPr>
          <a:lstStyle/>
          <a:p>
            <a:pPr marL="0" marR="0" lvl="0" indent="0" algn="ctr" rtl="0">
              <a:lnSpc>
                <a:spcPct val="115000"/>
              </a:lnSpc>
              <a:spcBef>
                <a:spcPts val="0"/>
              </a:spcBef>
              <a:spcAft>
                <a:spcPts val="0"/>
              </a:spcAft>
              <a:buNone/>
            </a:pPr>
            <a:r>
              <a:rPr lang="en-US" sz="4000" b="0" i="0" dirty="0">
                <a:solidFill>
                  <a:schemeClr val="bg2"/>
                </a:solidFill>
                <a:effectLst/>
                <a:latin typeface="Georgia" panose="02040502050405020303" pitchFamily="18" charset="0"/>
              </a:rPr>
              <a:t>A world where students with medical and mental health needs are embraced and supported to reach their full potential.</a:t>
            </a:r>
            <a:endParaRPr sz="4000" b="0" i="0" u="none" strike="noStrike" cap="none" dirty="0">
              <a:solidFill>
                <a:schemeClr val="bg2"/>
              </a:solidFill>
              <a:latin typeface="Georgia" panose="02040502050405020303" pitchFamily="18" charset="0"/>
              <a:ea typeface="Calibri"/>
              <a:cs typeface="Calibri"/>
              <a:sym typeface="Calibri"/>
            </a:endParaRPr>
          </a:p>
        </p:txBody>
      </p:sp>
      <p:sp>
        <p:nvSpPr>
          <p:cNvPr id="2" name="TextBox 1">
            <a:extLst>
              <a:ext uri="{FF2B5EF4-FFF2-40B4-BE49-F238E27FC236}">
                <a16:creationId xmlns:a16="http://schemas.microsoft.com/office/drawing/2014/main" id="{B323C09B-0807-4D40-ADCB-5DA8449EA8E6}"/>
              </a:ext>
            </a:extLst>
          </p:cNvPr>
          <p:cNvSpPr txBox="1"/>
          <p:nvPr/>
        </p:nvSpPr>
        <p:spPr>
          <a:xfrm>
            <a:off x="3263153" y="1093694"/>
            <a:ext cx="5414682" cy="1569660"/>
          </a:xfrm>
          <a:prstGeom prst="rect">
            <a:avLst/>
          </a:prstGeom>
          <a:noFill/>
        </p:spPr>
        <p:txBody>
          <a:bodyPr wrap="square" rtlCol="0">
            <a:spAutoFit/>
          </a:bodyPr>
          <a:lstStyle/>
          <a:p>
            <a:pPr algn="ctr"/>
            <a:r>
              <a:rPr lang="en-US" sz="9600" dirty="0">
                <a:solidFill>
                  <a:schemeClr val="bg2"/>
                </a:solidFill>
              </a:rPr>
              <a:t>Vision</a:t>
            </a:r>
            <a:endParaRPr lang="en-ZW" sz="6600" dirty="0">
              <a:solidFill>
                <a:schemeClr val="bg2"/>
              </a:solidFill>
            </a:endParaRPr>
          </a:p>
        </p:txBody>
      </p:sp>
    </p:spTree>
    <p:extLst>
      <p:ext uri="{BB962C8B-B14F-4D97-AF65-F5344CB8AC3E}">
        <p14:creationId xmlns:p14="http://schemas.microsoft.com/office/powerpoint/2010/main" val="1346174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2"/>
        <p:cNvGrpSpPr/>
        <p:nvPr/>
      </p:nvGrpSpPr>
      <p:grpSpPr>
        <a:xfrm>
          <a:off x="0" y="0"/>
          <a:ext cx="0" cy="0"/>
          <a:chOff x="0" y="0"/>
          <a:chExt cx="0" cy="0"/>
        </a:xfrm>
      </p:grpSpPr>
      <p:sp useBgFill="1">
        <p:nvSpPr>
          <p:cNvPr id="109" name="Rectangle 10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Google Shape;103;gbcbf7cc5fa_0_1"/>
          <p:cNvSpPr txBox="1">
            <a:spLocks noGrp="1"/>
          </p:cNvSpPr>
          <p:nvPr>
            <p:ph type="title"/>
          </p:nvPr>
        </p:nvSpPr>
        <p:spPr>
          <a:xfrm>
            <a:off x="838200" y="365125"/>
            <a:ext cx="10515600" cy="1325563"/>
          </a:xfrm>
          <a:prstGeom prst="rect">
            <a:avLst/>
          </a:prstGeom>
        </p:spPr>
        <p:txBody>
          <a:bodyPr spcFirstLastPara="1" lIns="91425" tIns="45700" rIns="91425" bIns="45700" anchorCtr="0">
            <a:normAutofit/>
          </a:bodyPr>
          <a:lstStyle/>
          <a:p>
            <a:pPr marL="0" lvl="0" indent="0" rtl="0">
              <a:spcBef>
                <a:spcPts val="0"/>
              </a:spcBef>
              <a:spcAft>
                <a:spcPts val="0"/>
              </a:spcAft>
              <a:buNone/>
            </a:pPr>
            <a:r>
              <a:rPr lang="en-US" sz="5400" dirty="0">
                <a:solidFill>
                  <a:schemeClr val="bg2"/>
                </a:solidFill>
                <a:latin typeface="Arial" panose="020B0604020202020204" pitchFamily="34" charset="0"/>
                <a:cs typeface="Arial" panose="020B0604020202020204" pitchFamily="34" charset="0"/>
              </a:rPr>
              <a:t>History</a:t>
            </a:r>
          </a:p>
        </p:txBody>
      </p:sp>
      <p:sp>
        <p:nvSpPr>
          <p:cNvPr id="1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Google Shape;104;gbcbf7cc5fa_0_1"/>
          <p:cNvSpPr txBox="1">
            <a:spLocks noGrp="1"/>
          </p:cNvSpPr>
          <p:nvPr>
            <p:ph type="body" idx="1"/>
          </p:nvPr>
        </p:nvSpPr>
        <p:spPr>
          <a:xfrm>
            <a:off x="838200" y="1929384"/>
            <a:ext cx="10515600" cy="4251960"/>
          </a:xfrm>
          <a:prstGeom prst="rect">
            <a:avLst/>
          </a:prstGeom>
        </p:spPr>
        <p:txBody>
          <a:bodyPr spcFirstLastPara="1" lIns="91425" tIns="45700" rIns="91425" bIns="45700" anchorCtr="0">
            <a:normAutofit lnSpcReduction="10000"/>
          </a:bodyPr>
          <a:lstStyle/>
          <a:p>
            <a:pPr marL="114300" indent="0" fontAlgn="base">
              <a:buNone/>
            </a:pPr>
            <a:r>
              <a:rPr lang="en-US" sz="2000" b="0" i="0" u="none" strike="noStrike" dirty="0">
                <a:solidFill>
                  <a:schemeClr val="bg2"/>
                </a:solidFill>
                <a:effectLst/>
                <a:latin typeface="Georgia" panose="02040502050405020303" pitchFamily="18" charset="0"/>
                <a:hlinkClick r:id="rId3">
                  <a:extLst>
                    <a:ext uri="{A12FA001-AC4F-418D-AE19-62706E023703}">
                      <ahyp:hlinkClr xmlns:ahyp="http://schemas.microsoft.com/office/drawing/2018/hyperlinkcolor" val="tx"/>
                    </a:ext>
                  </a:extLst>
                </a:hlinkClick>
              </a:rPr>
              <a:t>AECMN</a:t>
            </a:r>
            <a:r>
              <a:rPr lang="en-US" sz="2000" b="0" i="0" u="none" strike="noStrike" dirty="0">
                <a:solidFill>
                  <a:schemeClr val="bg2"/>
                </a:solidFill>
                <a:effectLst/>
                <a:latin typeface="Georgia" panose="02040502050405020303" pitchFamily="18" charset="0"/>
              </a:rPr>
              <a:t> The Association for the Education of Children with Medical Needs</a:t>
            </a:r>
          </a:p>
          <a:p>
            <a:pPr marL="114300" indent="0" fontAlgn="base">
              <a:buNone/>
            </a:pPr>
            <a:r>
              <a:rPr lang="en-US" sz="2000" b="0" i="0" u="none" strike="noStrike" dirty="0">
                <a:solidFill>
                  <a:schemeClr val="bg2"/>
                </a:solidFill>
                <a:effectLst/>
                <a:latin typeface="Georgia" panose="02040502050405020303" pitchFamily="18" charset="0"/>
                <a:hlinkClick r:id="rId4">
                  <a:extLst>
                    <a:ext uri="{A12FA001-AC4F-418D-AE19-62706E023703}">
                      <ahyp:hlinkClr xmlns:ahyp="http://schemas.microsoft.com/office/drawing/2018/hyperlinkcolor" val="tx"/>
                    </a:ext>
                  </a:extLst>
                </a:hlinkClick>
              </a:rPr>
              <a:t>APHOES</a:t>
            </a:r>
            <a:r>
              <a:rPr lang="en-US" sz="2000" b="0" i="0" u="none" strike="noStrike" dirty="0">
                <a:solidFill>
                  <a:schemeClr val="bg2"/>
                </a:solidFill>
                <a:effectLst/>
                <a:latin typeface="Georgia" panose="02040502050405020303" pitchFamily="18" charset="0"/>
              </a:rPr>
              <a:t> The Association of Pediatric Hematology Oncology Educational Specialists</a:t>
            </a:r>
          </a:p>
          <a:p>
            <a:pPr marL="114300" indent="0" fontAlgn="base">
              <a:buNone/>
            </a:pPr>
            <a:endParaRPr lang="en-US" sz="2000" u="none" strike="noStrike" dirty="0">
              <a:solidFill>
                <a:schemeClr val="bg2"/>
              </a:solidFill>
              <a:latin typeface="Georgia" panose="02040502050405020303" pitchFamily="18" charset="0"/>
            </a:endParaRPr>
          </a:p>
          <a:p>
            <a:pPr marL="571500" lvl="1" indent="0" fontAlgn="base">
              <a:buNone/>
            </a:pPr>
            <a:r>
              <a:rPr lang="en-US" sz="1900" b="1" i="0" dirty="0">
                <a:solidFill>
                  <a:schemeClr val="bg2"/>
                </a:solidFill>
                <a:effectLst/>
                <a:latin typeface="Georgia" panose="02040502050405020303" pitchFamily="18" charset="0"/>
              </a:rPr>
              <a:t>2014:</a:t>
            </a:r>
            <a:r>
              <a:rPr lang="en-US" sz="1900" b="0" i="0" dirty="0">
                <a:solidFill>
                  <a:schemeClr val="bg2"/>
                </a:solidFill>
                <a:effectLst/>
                <a:latin typeface="Georgia" panose="02040502050405020303" pitchFamily="18" charset="0"/>
              </a:rPr>
              <a:t> Joint National Conference, Nationwide Children’s Hospital in Columbus, Ohio. </a:t>
            </a:r>
          </a:p>
          <a:p>
            <a:pPr marL="571500" lvl="1" indent="0" fontAlgn="base">
              <a:buNone/>
            </a:pPr>
            <a:endParaRPr lang="en-US" sz="1900" b="1" i="0" dirty="0">
              <a:solidFill>
                <a:schemeClr val="bg2"/>
              </a:solidFill>
              <a:effectLst/>
              <a:latin typeface="Georgia" panose="02040502050405020303" pitchFamily="18" charset="0"/>
            </a:endParaRPr>
          </a:p>
          <a:p>
            <a:pPr marL="571500" lvl="1" indent="0" fontAlgn="base">
              <a:buNone/>
            </a:pPr>
            <a:r>
              <a:rPr lang="en-US" sz="1900" b="1" i="0" dirty="0">
                <a:solidFill>
                  <a:schemeClr val="bg2"/>
                </a:solidFill>
                <a:effectLst/>
                <a:latin typeface="Georgia" panose="02040502050405020303" pitchFamily="18" charset="0"/>
              </a:rPr>
              <a:t>2015: </a:t>
            </a:r>
            <a:r>
              <a:rPr lang="en-US" sz="1900" b="0" i="0" dirty="0">
                <a:solidFill>
                  <a:schemeClr val="bg2"/>
                </a:solidFill>
                <a:effectLst/>
                <a:latin typeface="Georgia" panose="02040502050405020303" pitchFamily="18" charset="0"/>
              </a:rPr>
              <a:t>National Task Force formed to survey members about the potential merger of the organizations. </a:t>
            </a:r>
          </a:p>
          <a:p>
            <a:pPr marL="571500" lvl="1" indent="0" fontAlgn="base">
              <a:buNone/>
            </a:pPr>
            <a:endParaRPr lang="en-US" sz="1900" b="1" i="0" dirty="0">
              <a:solidFill>
                <a:schemeClr val="bg2"/>
              </a:solidFill>
              <a:effectLst/>
              <a:latin typeface="Georgia" panose="02040502050405020303" pitchFamily="18" charset="0"/>
            </a:endParaRPr>
          </a:p>
          <a:p>
            <a:pPr marL="571500" lvl="1" indent="0" fontAlgn="base">
              <a:buNone/>
            </a:pPr>
            <a:r>
              <a:rPr lang="en-US" sz="1900" b="1" i="0" dirty="0">
                <a:solidFill>
                  <a:schemeClr val="bg2"/>
                </a:solidFill>
                <a:effectLst/>
                <a:latin typeface="Georgia" panose="02040502050405020303" pitchFamily="18" charset="0"/>
              </a:rPr>
              <a:t>2016-2017:</a:t>
            </a:r>
            <a:r>
              <a:rPr lang="en-US" sz="1900" b="0" i="0" dirty="0">
                <a:solidFill>
                  <a:schemeClr val="bg2"/>
                </a:solidFill>
                <a:effectLst/>
                <a:latin typeface="Georgia" panose="02040502050405020303" pitchFamily="18" charset="0"/>
              </a:rPr>
              <a:t> Continued collaboration and Joint Conference</a:t>
            </a:r>
          </a:p>
          <a:p>
            <a:pPr marL="571500" lvl="1" indent="0" fontAlgn="base">
              <a:buNone/>
            </a:pPr>
            <a:endParaRPr lang="en-US" sz="1900" b="0" i="1" dirty="0">
              <a:solidFill>
                <a:schemeClr val="bg2"/>
              </a:solidFill>
              <a:effectLst/>
              <a:latin typeface="Georgia" panose="02040502050405020303" pitchFamily="18" charset="0"/>
            </a:endParaRPr>
          </a:p>
          <a:p>
            <a:pPr marL="571500" lvl="1" indent="0" fontAlgn="base">
              <a:buNone/>
            </a:pPr>
            <a:r>
              <a:rPr lang="en-US" sz="1900" b="1" dirty="0">
                <a:solidFill>
                  <a:schemeClr val="bg2"/>
                </a:solidFill>
                <a:effectLst/>
                <a:latin typeface="Georgia" panose="02040502050405020303" pitchFamily="18" charset="0"/>
              </a:rPr>
              <a:t>2018:</a:t>
            </a:r>
            <a:r>
              <a:rPr lang="en-US" sz="1900" b="1" i="1" dirty="0">
                <a:solidFill>
                  <a:schemeClr val="bg2"/>
                </a:solidFill>
                <a:effectLst/>
                <a:latin typeface="Georgia" panose="02040502050405020303" pitchFamily="18" charset="0"/>
              </a:rPr>
              <a:t> </a:t>
            </a:r>
            <a:r>
              <a:rPr lang="en-US" sz="1900" dirty="0">
                <a:solidFill>
                  <a:schemeClr val="bg2"/>
                </a:solidFill>
                <a:latin typeface="Georgia" panose="02040502050405020303" pitchFamily="18" charset="0"/>
              </a:rPr>
              <a:t>T</a:t>
            </a:r>
            <a:r>
              <a:rPr lang="en-US" sz="1900" b="0" dirty="0">
                <a:solidFill>
                  <a:schemeClr val="bg2"/>
                </a:solidFill>
                <a:effectLst/>
                <a:latin typeface="Georgia" panose="02040502050405020303" pitchFamily="18" charset="0"/>
              </a:rPr>
              <a:t>he two organizations officially merged and became a 501(c)(3) not-for-profit professional association in the State of Ohio named The Hospital Educator and Academic Liaison Association (HEAL).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9"/>
        <p:cNvGrpSpPr/>
        <p:nvPr/>
      </p:nvGrpSpPr>
      <p:grpSpPr>
        <a:xfrm>
          <a:off x="0" y="0"/>
          <a:ext cx="0" cy="0"/>
          <a:chOff x="0" y="0"/>
          <a:chExt cx="0" cy="0"/>
        </a:xfrm>
      </p:grpSpPr>
      <p:sp useBgFill="1">
        <p:nvSpPr>
          <p:cNvPr id="117" name="Rectangle 116">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Google Shape;110;p9"/>
          <p:cNvSpPr/>
          <p:nvPr/>
        </p:nvSpPr>
        <p:spPr>
          <a:xfrm>
            <a:off x="0" y="6573795"/>
            <a:ext cx="12192000" cy="284204"/>
          </a:xfrm>
          <a:prstGeom prst="rect">
            <a:avLst/>
          </a:prstGeom>
          <a:solidFill>
            <a:srgbClr val="1B506B"/>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aphicFrame>
        <p:nvGraphicFramePr>
          <p:cNvPr id="120" name="Google Shape;111;p9">
            <a:extLst>
              <a:ext uri="{FF2B5EF4-FFF2-40B4-BE49-F238E27FC236}">
                <a16:creationId xmlns:a16="http://schemas.microsoft.com/office/drawing/2014/main" id="{C0DD84D0-EF32-46CC-A26D-C8BE51552773}"/>
              </a:ext>
            </a:extLst>
          </p:cNvPr>
          <p:cNvGraphicFramePr/>
          <p:nvPr>
            <p:extLst>
              <p:ext uri="{D42A27DB-BD31-4B8C-83A1-F6EECF244321}">
                <p14:modId xmlns:p14="http://schemas.microsoft.com/office/powerpoint/2010/main" val="2288435458"/>
              </p:ext>
            </p:extLst>
          </p:nvPr>
        </p:nvGraphicFramePr>
        <p:xfrm>
          <a:off x="836675" y="300367"/>
          <a:ext cx="10515600" cy="3995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Oval 26">
            <a:extLst>
              <a:ext uri="{FF2B5EF4-FFF2-40B4-BE49-F238E27FC236}">
                <a16:creationId xmlns:a16="http://schemas.microsoft.com/office/drawing/2014/main" id="{695CB0F4-0A27-4232-B4BB-D344A084FD47}"/>
              </a:ext>
            </a:extLst>
          </p:cNvPr>
          <p:cNvSpPr/>
          <p:nvPr/>
        </p:nvSpPr>
        <p:spPr>
          <a:xfrm>
            <a:off x="1120331" y="4670218"/>
            <a:ext cx="1335915" cy="1335915"/>
          </a:xfrm>
          <a:prstGeom prst="ellipse">
            <a:avLst/>
          </a:prstGeom>
          <a:solidFill>
            <a:srgbClr val="92D050"/>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US"/>
          </a:p>
        </p:txBody>
      </p:sp>
      <p:grpSp>
        <p:nvGrpSpPr>
          <p:cNvPr id="30" name="Group 29">
            <a:extLst>
              <a:ext uri="{FF2B5EF4-FFF2-40B4-BE49-F238E27FC236}">
                <a16:creationId xmlns:a16="http://schemas.microsoft.com/office/drawing/2014/main" id="{C23E33A7-B765-4861-9350-01EBEEF39E7B}"/>
              </a:ext>
            </a:extLst>
          </p:cNvPr>
          <p:cNvGrpSpPr/>
          <p:nvPr/>
        </p:nvGrpSpPr>
        <p:grpSpPr>
          <a:xfrm>
            <a:off x="2751333" y="4595961"/>
            <a:ext cx="3174326" cy="1335916"/>
            <a:chOff x="1809133" y="2337206"/>
            <a:chExt cx="3174326" cy="1335916"/>
          </a:xfrm>
        </p:grpSpPr>
        <p:sp>
          <p:nvSpPr>
            <p:cNvPr id="31" name="Rectangle 30">
              <a:extLst>
                <a:ext uri="{FF2B5EF4-FFF2-40B4-BE49-F238E27FC236}">
                  <a16:creationId xmlns:a16="http://schemas.microsoft.com/office/drawing/2014/main" id="{6008EBEE-3474-4774-8054-F3257EFDF248}"/>
                </a:ext>
              </a:extLst>
            </p:cNvPr>
            <p:cNvSpPr/>
            <p:nvPr/>
          </p:nvSpPr>
          <p:spPr>
            <a:xfrm>
              <a:off x="1834517" y="2337207"/>
              <a:ext cx="3148942" cy="133591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solidFill>
                  <a:schemeClr val="bg2"/>
                </a:solidFill>
              </a:endParaRPr>
            </a:p>
          </p:txBody>
        </p:sp>
        <p:sp>
          <p:nvSpPr>
            <p:cNvPr id="32" name="TextBox 31">
              <a:extLst>
                <a:ext uri="{FF2B5EF4-FFF2-40B4-BE49-F238E27FC236}">
                  <a16:creationId xmlns:a16="http://schemas.microsoft.com/office/drawing/2014/main" id="{1C49543E-53C0-4E85-8CA7-C049EFB8838B}"/>
                </a:ext>
              </a:extLst>
            </p:cNvPr>
            <p:cNvSpPr txBox="1"/>
            <p:nvPr/>
          </p:nvSpPr>
          <p:spPr>
            <a:xfrm>
              <a:off x="1809133" y="2337206"/>
              <a:ext cx="3148942" cy="133591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fontAlgn="base"/>
              <a:r>
                <a:rPr lang="en-US" sz="1600" b="0" i="0" kern="1200" dirty="0">
                  <a:solidFill>
                    <a:schemeClr val="bg2"/>
                  </a:solidFill>
                  <a:effectLst/>
                  <a:latin typeface="+mn-lt"/>
                  <a:ea typeface="+mn-ea"/>
                  <a:cs typeface="+mn-cs"/>
                </a:rPr>
                <a:t>Encourage and provide resources for the advocacy of students.</a:t>
              </a:r>
            </a:p>
          </p:txBody>
        </p:sp>
      </p:grpSp>
      <p:pic>
        <p:nvPicPr>
          <p:cNvPr id="12" name="Graphic 11" descr="Books with solid fill">
            <a:extLst>
              <a:ext uri="{FF2B5EF4-FFF2-40B4-BE49-F238E27FC236}">
                <a16:creationId xmlns:a16="http://schemas.microsoft.com/office/drawing/2014/main" id="{B1CF31AD-9756-4893-A2B5-B5B94D95A5D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31088" y="4926682"/>
            <a:ext cx="914400" cy="914400"/>
          </a:xfrm>
          <a:prstGeom prst="rect">
            <a:avLst/>
          </a:prstGeom>
        </p:spPr>
      </p:pic>
    </p:spTree>
    <p:extLst>
      <p:ext uri="{BB962C8B-B14F-4D97-AF65-F5344CB8AC3E}">
        <p14:creationId xmlns:p14="http://schemas.microsoft.com/office/powerpoint/2010/main" val="4102883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9"/>
        <p:cNvGrpSpPr/>
        <p:nvPr/>
      </p:nvGrpSpPr>
      <p:grpSpPr>
        <a:xfrm>
          <a:off x="0" y="0"/>
          <a:ext cx="0" cy="0"/>
          <a:chOff x="0" y="0"/>
          <a:chExt cx="0" cy="0"/>
        </a:xfrm>
      </p:grpSpPr>
      <p:sp>
        <p:nvSpPr>
          <p:cNvPr id="115" name="Rectangle 1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0" name="Google Shape;110;p9"/>
          <p:cNvSpPr/>
          <p:nvPr/>
        </p:nvSpPr>
        <p:spPr>
          <a:xfrm>
            <a:off x="0" y="6573795"/>
            <a:ext cx="12192000" cy="284204"/>
          </a:xfrm>
          <a:prstGeom prst="rect">
            <a:avLst/>
          </a:prstGeom>
          <a:solidFill>
            <a:srgbClr val="1B506B"/>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A30D1B95-178C-6FB9-2847-5E0D081F1BA7}"/>
              </a:ext>
            </a:extLst>
          </p:cNvPr>
          <p:cNvPicPr>
            <a:picLocks noChangeAspect="1"/>
          </p:cNvPicPr>
          <p:nvPr/>
        </p:nvPicPr>
        <p:blipFill>
          <a:blip r:embed="rId3"/>
          <a:stretch>
            <a:fillRect/>
          </a:stretch>
        </p:blipFill>
        <p:spPr>
          <a:xfrm>
            <a:off x="941033" y="133640"/>
            <a:ext cx="9951868" cy="6361824"/>
          </a:xfrm>
          <a:prstGeom prst="rect">
            <a:avLst/>
          </a:prstGeom>
        </p:spPr>
      </p:pic>
    </p:spTree>
    <p:extLst>
      <p:ext uri="{BB962C8B-B14F-4D97-AF65-F5344CB8AC3E}">
        <p14:creationId xmlns:p14="http://schemas.microsoft.com/office/powerpoint/2010/main" val="244207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9"/>
        <p:cNvGrpSpPr/>
        <p:nvPr/>
      </p:nvGrpSpPr>
      <p:grpSpPr>
        <a:xfrm>
          <a:off x="0" y="0"/>
          <a:ext cx="0" cy="0"/>
          <a:chOff x="0" y="0"/>
          <a:chExt cx="0" cy="0"/>
        </a:xfrm>
      </p:grpSpPr>
      <p:sp useBgFill="1">
        <p:nvSpPr>
          <p:cNvPr id="116" name="Rectangle 115">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3C09B-0807-4D40-ADCB-5DA8449EA8E6}"/>
              </a:ext>
            </a:extLst>
          </p:cNvPr>
          <p:cNvSpPr txBox="1"/>
          <p:nvPr/>
        </p:nvSpPr>
        <p:spPr>
          <a:xfrm>
            <a:off x="841248" y="548640"/>
            <a:ext cx="3600860" cy="54315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400" kern="1200" dirty="0">
                <a:solidFill>
                  <a:schemeClr val="bg2"/>
                </a:solidFill>
                <a:latin typeface="+mj-lt"/>
                <a:ea typeface="+mj-ea"/>
                <a:cs typeface="+mj-cs"/>
              </a:rPr>
              <a:t>How Can</a:t>
            </a:r>
          </a:p>
          <a:p>
            <a:pPr algn="ctr">
              <a:lnSpc>
                <a:spcPct val="90000"/>
              </a:lnSpc>
              <a:spcBef>
                <a:spcPct val="0"/>
              </a:spcBef>
              <a:spcAft>
                <a:spcPts val="600"/>
              </a:spcAft>
            </a:pPr>
            <a:r>
              <a:rPr lang="en-US" sz="5400" kern="1200" dirty="0">
                <a:solidFill>
                  <a:schemeClr val="bg2"/>
                </a:solidFill>
                <a:latin typeface="+mj-lt"/>
                <a:ea typeface="+mj-ea"/>
                <a:cs typeface="+mj-cs"/>
              </a:rPr>
              <a:t> I Get Involved?</a:t>
            </a:r>
          </a:p>
        </p:txBody>
      </p:sp>
      <p:sp>
        <p:nvSpPr>
          <p:cNvPr id="118"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Google Shape;111;p9"/>
          <p:cNvSpPr txBox="1"/>
          <p:nvPr/>
        </p:nvSpPr>
        <p:spPr>
          <a:xfrm>
            <a:off x="5126418" y="552091"/>
            <a:ext cx="6725271" cy="5431536"/>
          </a:xfrm>
          <a:prstGeom prst="rect">
            <a:avLst/>
          </a:prstGeom>
        </p:spPr>
        <p:txBody>
          <a:bodyPr spcFirstLastPara="1" vert="horz" lIns="91440" tIns="45720" rIns="91440" bIns="45720" rtlCol="0" anchor="ctr" anchorCtr="0">
            <a:normAutofit/>
          </a:bodyPr>
          <a:lstStyle/>
          <a:p>
            <a:pPr marL="114300" marR="0" lvl="0" algn="ctr">
              <a:lnSpc>
                <a:spcPct val="90000"/>
              </a:lnSpc>
              <a:spcBef>
                <a:spcPts val="0"/>
              </a:spcBef>
              <a:spcAft>
                <a:spcPts val="600"/>
              </a:spcAft>
            </a:pPr>
            <a:r>
              <a:rPr lang="en-US" sz="2200" kern="1200" dirty="0" err="1">
                <a:solidFill>
                  <a:schemeClr val="bg2"/>
                </a:solidFill>
                <a:latin typeface="+mn-lt"/>
                <a:ea typeface="+mn-ea"/>
                <a:cs typeface="+mn-cs"/>
                <a:sym typeface="Calibri"/>
              </a:rPr>
              <a:t>EdChats</a:t>
            </a:r>
            <a:endParaRPr lang="en-US" sz="2200" kern="1200" dirty="0">
              <a:solidFill>
                <a:schemeClr val="bg2"/>
              </a:solidFill>
              <a:latin typeface="+mn-lt"/>
              <a:ea typeface="+mn-ea"/>
              <a:cs typeface="+mn-cs"/>
              <a:sym typeface="Calibri"/>
            </a:endParaRPr>
          </a:p>
          <a:p>
            <a:pPr marL="114300" marR="0" lvl="0" algn="ctr">
              <a:lnSpc>
                <a:spcPct val="90000"/>
              </a:lnSpc>
              <a:spcBef>
                <a:spcPts val="0"/>
              </a:spcBef>
              <a:spcAft>
                <a:spcPts val="600"/>
              </a:spcAft>
            </a:pPr>
            <a:r>
              <a:rPr lang="en-US" sz="2200" kern="1200" dirty="0">
                <a:solidFill>
                  <a:schemeClr val="bg2"/>
                </a:solidFill>
                <a:latin typeface="+mn-lt"/>
                <a:ea typeface="+mn-ea"/>
                <a:cs typeface="+mn-cs"/>
                <a:sym typeface="Calibri"/>
              </a:rPr>
              <a:t>Newsletter submission</a:t>
            </a:r>
          </a:p>
          <a:p>
            <a:pPr marL="114300" marR="0" lvl="0" algn="ctr">
              <a:lnSpc>
                <a:spcPct val="90000"/>
              </a:lnSpc>
              <a:spcBef>
                <a:spcPts val="0"/>
              </a:spcBef>
              <a:spcAft>
                <a:spcPts val="600"/>
              </a:spcAft>
            </a:pPr>
            <a:r>
              <a:rPr lang="en-US" sz="2200" kern="1200" dirty="0">
                <a:solidFill>
                  <a:schemeClr val="bg2"/>
                </a:solidFill>
                <a:latin typeface="+mn-lt"/>
                <a:ea typeface="+mn-ea"/>
                <a:cs typeface="+mn-cs"/>
                <a:sym typeface="Calibri"/>
              </a:rPr>
              <a:t>Share and Seek Job Opportunities</a:t>
            </a:r>
          </a:p>
          <a:p>
            <a:pPr marL="114300" marR="0" lvl="0" algn="ctr">
              <a:lnSpc>
                <a:spcPct val="90000"/>
              </a:lnSpc>
              <a:spcBef>
                <a:spcPts val="0"/>
              </a:spcBef>
              <a:spcAft>
                <a:spcPts val="600"/>
              </a:spcAft>
            </a:pPr>
            <a:r>
              <a:rPr lang="en-US" sz="2200" b="0" i="0" u="none" strike="noStrike" kern="1200" cap="none" dirty="0">
                <a:solidFill>
                  <a:schemeClr val="bg2"/>
                </a:solidFill>
                <a:latin typeface="+mn-lt"/>
                <a:ea typeface="+mn-ea"/>
                <a:cs typeface="+mn-cs"/>
                <a:sym typeface="Calibri"/>
              </a:rPr>
              <a:t>Get </a:t>
            </a:r>
            <a:r>
              <a:rPr lang="en-US" sz="2200" kern="1200" dirty="0">
                <a:solidFill>
                  <a:schemeClr val="bg2"/>
                </a:solidFill>
                <a:latin typeface="+mn-lt"/>
                <a:ea typeface="+mn-ea"/>
                <a:cs typeface="+mn-cs"/>
                <a:sym typeface="Calibri"/>
              </a:rPr>
              <a:t>Published – </a:t>
            </a:r>
            <a:r>
              <a:rPr lang="en-US" sz="2200" i="1" kern="1200" dirty="0">
                <a:solidFill>
                  <a:schemeClr val="bg2"/>
                </a:solidFill>
                <a:latin typeface="+mn-lt"/>
                <a:ea typeface="+mn-ea"/>
                <a:cs typeface="+mn-cs"/>
                <a:sym typeface="Calibri"/>
              </a:rPr>
              <a:t>Continuity in Education</a:t>
            </a:r>
          </a:p>
          <a:p>
            <a:pPr marL="114300" marR="0" lvl="0" algn="ctr">
              <a:lnSpc>
                <a:spcPct val="90000"/>
              </a:lnSpc>
              <a:spcBef>
                <a:spcPts val="0"/>
              </a:spcBef>
              <a:spcAft>
                <a:spcPts val="600"/>
              </a:spcAft>
            </a:pPr>
            <a:r>
              <a:rPr lang="en-US" sz="2200" b="0" i="0" u="none" strike="noStrike" kern="1200" cap="none" dirty="0">
                <a:solidFill>
                  <a:schemeClr val="bg2"/>
                </a:solidFill>
                <a:latin typeface="+mn-lt"/>
                <a:ea typeface="+mn-ea"/>
                <a:cs typeface="+mn-cs"/>
                <a:sym typeface="Calibri"/>
              </a:rPr>
              <a:t>Network through Regional Meet Ups</a:t>
            </a:r>
          </a:p>
          <a:p>
            <a:pPr marL="114300" lvl="0" algn="ctr">
              <a:lnSpc>
                <a:spcPct val="90000"/>
              </a:lnSpc>
              <a:spcAft>
                <a:spcPts val="600"/>
              </a:spcAft>
            </a:pPr>
            <a:r>
              <a:rPr lang="en-US" sz="2200" kern="1200" dirty="0">
                <a:solidFill>
                  <a:schemeClr val="bg2"/>
                </a:solidFill>
                <a:sym typeface="Calibri"/>
              </a:rPr>
              <a:t>Nominating Committee</a:t>
            </a:r>
          </a:p>
          <a:p>
            <a:pPr marL="114300" lvl="0" algn="ctr">
              <a:lnSpc>
                <a:spcPct val="90000"/>
              </a:lnSpc>
              <a:spcAft>
                <a:spcPts val="600"/>
              </a:spcAft>
            </a:pPr>
            <a:r>
              <a:rPr lang="en-US" sz="2200" kern="1200" dirty="0">
                <a:solidFill>
                  <a:schemeClr val="bg2"/>
                </a:solidFill>
                <a:sym typeface="Calibri"/>
              </a:rPr>
              <a:t>Executive Board</a:t>
            </a:r>
          </a:p>
          <a:p>
            <a:pPr marL="114300" lvl="0" algn="ctr">
              <a:lnSpc>
                <a:spcPct val="90000"/>
              </a:lnSpc>
              <a:spcAft>
                <a:spcPts val="600"/>
              </a:spcAft>
            </a:pPr>
            <a:r>
              <a:rPr lang="en-US" sz="2200" kern="1200" dirty="0">
                <a:solidFill>
                  <a:schemeClr val="bg2"/>
                </a:solidFill>
                <a:sym typeface="Calibri"/>
              </a:rPr>
              <a:t>Conference Attendance/Planning/Hosting</a:t>
            </a:r>
          </a:p>
          <a:p>
            <a:pPr marL="114300" marR="0" lvl="0" algn="ctr">
              <a:lnSpc>
                <a:spcPct val="90000"/>
              </a:lnSpc>
              <a:spcBef>
                <a:spcPts val="0"/>
              </a:spcBef>
              <a:spcAft>
                <a:spcPts val="600"/>
              </a:spcAft>
            </a:pPr>
            <a:r>
              <a:rPr lang="en-US" sz="2200" b="0" i="0" u="none" strike="noStrike" kern="1200" cap="none" dirty="0">
                <a:solidFill>
                  <a:schemeClr val="bg2"/>
                </a:solidFill>
                <a:latin typeface="+mn-lt"/>
                <a:ea typeface="+mn-ea"/>
                <a:cs typeface="+mn-cs"/>
                <a:sym typeface="Calibri"/>
              </a:rPr>
              <a:t>Follow and Engage with HEAL on Social Media</a:t>
            </a:r>
          </a:p>
          <a:p>
            <a:pPr marL="114300" marR="0" lvl="0" algn="ctr">
              <a:lnSpc>
                <a:spcPct val="90000"/>
              </a:lnSpc>
              <a:spcBef>
                <a:spcPts val="0"/>
              </a:spcBef>
              <a:spcAft>
                <a:spcPts val="600"/>
              </a:spcAft>
            </a:pPr>
            <a:endParaRPr lang="en-US" sz="2200" b="0" i="0" u="none" strike="noStrike" kern="1200" cap="none" dirty="0">
              <a:solidFill>
                <a:schemeClr val="bg2"/>
              </a:solidFill>
              <a:latin typeface="+mn-lt"/>
              <a:ea typeface="+mn-ea"/>
              <a:cs typeface="+mn-cs"/>
              <a:sym typeface="Calibri"/>
            </a:endParaRPr>
          </a:p>
        </p:txBody>
      </p:sp>
      <p:sp>
        <p:nvSpPr>
          <p:cNvPr id="110" name="Google Shape;110;p9"/>
          <p:cNvSpPr/>
          <p:nvPr/>
        </p:nvSpPr>
        <p:spPr>
          <a:xfrm>
            <a:off x="0" y="6573795"/>
            <a:ext cx="12192000" cy="284204"/>
          </a:xfrm>
          <a:prstGeom prst="rect">
            <a:avLst/>
          </a:prstGeom>
          <a:solidFill>
            <a:srgbClr val="1B506B"/>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89515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
                                            <p:txEl>
                                              <p:pRg st="0" end="0"/>
                                            </p:txEl>
                                          </p:spTgt>
                                        </p:tgtEl>
                                        <p:attrNameLst>
                                          <p:attrName>style.visibility</p:attrName>
                                        </p:attrNameLst>
                                      </p:cBhvr>
                                      <p:to>
                                        <p:strVal val="visible"/>
                                      </p:to>
                                    </p:set>
                                    <p:animEffect transition="in" filter="fade">
                                      <p:cBhvr>
                                        <p:cTn id="7" dur="500"/>
                                        <p:tgtEl>
                                          <p:spTgt spid="1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1">
                                            <p:txEl>
                                              <p:pRg st="1" end="1"/>
                                            </p:txEl>
                                          </p:spTgt>
                                        </p:tgtEl>
                                        <p:attrNameLst>
                                          <p:attrName>style.visibility</p:attrName>
                                        </p:attrNameLst>
                                      </p:cBhvr>
                                      <p:to>
                                        <p:strVal val="visible"/>
                                      </p:to>
                                    </p:set>
                                    <p:animEffect transition="in" filter="fade">
                                      <p:cBhvr>
                                        <p:cTn id="12" dur="500"/>
                                        <p:tgtEl>
                                          <p:spTgt spid="1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1">
                                            <p:txEl>
                                              <p:pRg st="2" end="2"/>
                                            </p:txEl>
                                          </p:spTgt>
                                        </p:tgtEl>
                                        <p:attrNameLst>
                                          <p:attrName>style.visibility</p:attrName>
                                        </p:attrNameLst>
                                      </p:cBhvr>
                                      <p:to>
                                        <p:strVal val="visible"/>
                                      </p:to>
                                    </p:set>
                                    <p:animEffect transition="in" filter="fade">
                                      <p:cBhvr>
                                        <p:cTn id="17" dur="500"/>
                                        <p:tgtEl>
                                          <p:spTgt spid="1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1">
                                            <p:txEl>
                                              <p:pRg st="3" end="3"/>
                                            </p:txEl>
                                          </p:spTgt>
                                        </p:tgtEl>
                                        <p:attrNameLst>
                                          <p:attrName>style.visibility</p:attrName>
                                        </p:attrNameLst>
                                      </p:cBhvr>
                                      <p:to>
                                        <p:strVal val="visible"/>
                                      </p:to>
                                    </p:set>
                                    <p:animEffect transition="in" filter="fade">
                                      <p:cBhvr>
                                        <p:cTn id="22" dur="500"/>
                                        <p:tgtEl>
                                          <p:spTgt spid="1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1">
                                            <p:txEl>
                                              <p:pRg st="4" end="4"/>
                                            </p:txEl>
                                          </p:spTgt>
                                        </p:tgtEl>
                                        <p:attrNameLst>
                                          <p:attrName>style.visibility</p:attrName>
                                        </p:attrNameLst>
                                      </p:cBhvr>
                                      <p:to>
                                        <p:strVal val="visible"/>
                                      </p:to>
                                    </p:set>
                                    <p:animEffect transition="in" filter="fade">
                                      <p:cBhvr>
                                        <p:cTn id="27" dur="500"/>
                                        <p:tgtEl>
                                          <p:spTgt spid="1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1">
                                            <p:txEl>
                                              <p:pRg st="5" end="5"/>
                                            </p:txEl>
                                          </p:spTgt>
                                        </p:tgtEl>
                                        <p:attrNameLst>
                                          <p:attrName>style.visibility</p:attrName>
                                        </p:attrNameLst>
                                      </p:cBhvr>
                                      <p:to>
                                        <p:strVal val="visible"/>
                                      </p:to>
                                    </p:set>
                                    <p:animEffect transition="in" filter="fade">
                                      <p:cBhvr>
                                        <p:cTn id="32" dur="500"/>
                                        <p:tgtEl>
                                          <p:spTgt spid="1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1">
                                            <p:txEl>
                                              <p:pRg st="6" end="6"/>
                                            </p:txEl>
                                          </p:spTgt>
                                        </p:tgtEl>
                                        <p:attrNameLst>
                                          <p:attrName>style.visibility</p:attrName>
                                        </p:attrNameLst>
                                      </p:cBhvr>
                                      <p:to>
                                        <p:strVal val="visible"/>
                                      </p:to>
                                    </p:set>
                                    <p:animEffect transition="in" filter="fade">
                                      <p:cBhvr>
                                        <p:cTn id="37" dur="500"/>
                                        <p:tgtEl>
                                          <p:spTgt spid="1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1">
                                            <p:txEl>
                                              <p:pRg st="7" end="7"/>
                                            </p:txEl>
                                          </p:spTgt>
                                        </p:tgtEl>
                                        <p:attrNameLst>
                                          <p:attrName>style.visibility</p:attrName>
                                        </p:attrNameLst>
                                      </p:cBhvr>
                                      <p:to>
                                        <p:strVal val="visible"/>
                                      </p:to>
                                    </p:set>
                                    <p:animEffect transition="in" filter="fade">
                                      <p:cBhvr>
                                        <p:cTn id="42" dur="500"/>
                                        <p:tgtEl>
                                          <p:spTgt spid="11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1">
                                            <p:txEl>
                                              <p:pRg st="8" end="8"/>
                                            </p:txEl>
                                          </p:spTgt>
                                        </p:tgtEl>
                                        <p:attrNameLst>
                                          <p:attrName>style.visibility</p:attrName>
                                        </p:attrNameLst>
                                      </p:cBhvr>
                                      <p:to>
                                        <p:strVal val="visible"/>
                                      </p:to>
                                    </p:set>
                                    <p:animEffect transition="in" filter="fade">
                                      <p:cBhvr>
                                        <p:cTn id="47" dur="500"/>
                                        <p:tgtEl>
                                          <p:spTgt spid="1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9"/>
        <p:cNvGrpSpPr/>
        <p:nvPr/>
      </p:nvGrpSpPr>
      <p:grpSpPr>
        <a:xfrm>
          <a:off x="0" y="0"/>
          <a:ext cx="0" cy="0"/>
          <a:chOff x="0" y="0"/>
          <a:chExt cx="0" cy="0"/>
        </a:xfrm>
      </p:grpSpPr>
      <p:sp>
        <p:nvSpPr>
          <p:cNvPr id="115" name="Rectangle 114">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Arc 116">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B323C09B-0807-4D40-ADCB-5DA8449EA8E6}"/>
              </a:ext>
            </a:extLst>
          </p:cNvPr>
          <p:cNvSpPr txBox="1"/>
          <p:nvPr/>
        </p:nvSpPr>
        <p:spPr>
          <a:xfrm>
            <a:off x="7080738" y="647594"/>
            <a:ext cx="4467792" cy="152743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kern="1200" dirty="0">
                <a:solidFill>
                  <a:srgbClr val="FFFFFF"/>
                </a:solidFill>
                <a:latin typeface="+mj-lt"/>
                <a:ea typeface="+mj-ea"/>
                <a:cs typeface="+mj-cs"/>
              </a:rPr>
              <a:t>Questions	</a:t>
            </a:r>
          </a:p>
        </p:txBody>
      </p:sp>
      <p:sp>
        <p:nvSpPr>
          <p:cNvPr id="119" name="Oval 118">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Questions with solid fill">
            <a:extLst>
              <a:ext uri="{FF2B5EF4-FFF2-40B4-BE49-F238E27FC236}">
                <a16:creationId xmlns:a16="http://schemas.microsoft.com/office/drawing/2014/main" id="{7F2B2F13-12D3-4C99-B423-EEB707F52A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78572"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
        <p:nvSpPr>
          <p:cNvPr id="110" name="Google Shape;110;p9"/>
          <p:cNvSpPr/>
          <p:nvPr/>
        </p:nvSpPr>
        <p:spPr>
          <a:xfrm>
            <a:off x="0" y="6573795"/>
            <a:ext cx="12192000" cy="284204"/>
          </a:xfrm>
          <a:prstGeom prst="rect">
            <a:avLst/>
          </a:prstGeom>
          <a:solidFill>
            <a:srgbClr val="1B506B"/>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09DD09E0-49B5-190C-40B6-1ACE6FB2518B}"/>
              </a:ext>
            </a:extLst>
          </p:cNvPr>
          <p:cNvPicPr>
            <a:picLocks noChangeAspect="1"/>
          </p:cNvPicPr>
          <p:nvPr/>
        </p:nvPicPr>
        <p:blipFill>
          <a:blip r:embed="rId5"/>
          <a:stretch>
            <a:fillRect/>
          </a:stretch>
        </p:blipFill>
        <p:spPr>
          <a:xfrm>
            <a:off x="7847571" y="3054840"/>
            <a:ext cx="2773920" cy="2627604"/>
          </a:xfrm>
          <a:prstGeom prst="rect">
            <a:avLst/>
          </a:prstGeom>
        </p:spPr>
      </p:pic>
    </p:spTree>
    <p:extLst>
      <p:ext uri="{BB962C8B-B14F-4D97-AF65-F5344CB8AC3E}">
        <p14:creationId xmlns:p14="http://schemas.microsoft.com/office/powerpoint/2010/main" val="153722040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8637</TotalTime>
  <Words>553</Words>
  <Application>Microsoft Office PowerPoint</Application>
  <PresentationFormat>Widescreen</PresentationFormat>
  <Paragraphs>48</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Georgia</vt:lpstr>
      <vt:lpstr>Noto Serif</vt:lpstr>
      <vt:lpstr>Office Theme</vt:lpstr>
      <vt:lpstr>PowerPoint Presentation</vt:lpstr>
      <vt:lpstr>PowerPoint Presentation</vt:lpstr>
      <vt:lpstr>PowerPoint Presentation</vt:lpstr>
      <vt:lpstr>PowerPoint Presentation</vt:lpstr>
      <vt:lpstr>History</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Mindy Elliott</dc:creator>
  <cp:lastModifiedBy>Stuchell, Beth</cp:lastModifiedBy>
  <cp:revision>19</cp:revision>
  <dcterms:created xsi:type="dcterms:W3CDTF">2019-03-16T18:29:12Z</dcterms:created>
  <dcterms:modified xsi:type="dcterms:W3CDTF">2024-02-02T18:40:59Z</dcterms:modified>
</cp:coreProperties>
</file>