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15"/>
  </p:notesMasterIdLst>
  <p:sldIdLst>
    <p:sldId id="271" r:id="rId4"/>
    <p:sldId id="270" r:id="rId5"/>
    <p:sldId id="258" r:id="rId6"/>
    <p:sldId id="259" r:id="rId7"/>
    <p:sldId id="260" r:id="rId8"/>
    <p:sldId id="262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5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4" autoAdjust="0"/>
    <p:restoredTop sz="95987" autoAdjust="0"/>
  </p:normalViewPr>
  <p:slideViewPr>
    <p:cSldViewPr snapToGrid="0" showGuides="1">
      <p:cViewPr varScale="1">
        <p:scale>
          <a:sx n="78" d="100"/>
          <a:sy n="78" d="100"/>
        </p:scale>
        <p:origin x="91" y="52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5" d="100"/>
          <a:sy n="75" d="100"/>
        </p:scale>
        <p:origin x="1522" y="43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F7487-3D75-448C-8333-2729973FE7F6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0697FE-93A6-4E39-9EEC-DEA283D2B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340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23682-827C-4320-BE6B-5A3C63CED4CA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5090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800"/>
              </a:spcBef>
            </a:pPr>
            <a:endParaRPr lang="en-US" sz="11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23682-827C-4320-BE6B-5A3C63CED4CA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5307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4184650"/>
          </a:xfrm>
        </p:spPr>
        <p:txBody>
          <a:bodyPr/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23682-827C-4320-BE6B-5A3C63CED4CA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142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0697FE-93A6-4E39-9EEC-DEA283D2BE4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784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991610"/>
          </a:xfrm>
        </p:spPr>
        <p:txBody>
          <a:bodyPr/>
          <a:lstStyle/>
          <a:p>
            <a:pPr marR="0" lvl="0">
              <a:spcAft>
                <a:spcPts val="0"/>
              </a:spcAft>
            </a:pPr>
            <a:endParaRPr lang="en-US" sz="11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23682-827C-4320-BE6B-5A3C63CED4CA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425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4284663"/>
          </a:xfrm>
        </p:spPr>
        <p:txBody>
          <a:bodyPr/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11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23682-827C-4320-BE6B-5A3C63CED4CA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4904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49"/>
            <a:ext cx="5486400" cy="4284663"/>
          </a:xfrm>
        </p:spPr>
        <p:txBody>
          <a:bodyPr/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23682-827C-4320-BE6B-5A3C63CED4CA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0779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4284663"/>
          </a:xfrm>
        </p:spPr>
        <p:txBody>
          <a:bodyPr/>
          <a:lstStyle/>
          <a:p>
            <a:pPr>
              <a:spcBef>
                <a:spcPts val="600"/>
              </a:spcBef>
            </a:pPr>
            <a:endParaRPr lang="en-US" sz="11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23682-827C-4320-BE6B-5A3C63CED4CA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8371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4144010"/>
          </a:xfrm>
        </p:spPr>
        <p:txBody>
          <a:bodyPr/>
          <a:lstStyle/>
          <a:p>
            <a:pPr>
              <a:spcBef>
                <a:spcPts val="600"/>
              </a:spcBef>
            </a:pPr>
            <a:endParaRPr lang="en-US" sz="11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23682-827C-4320-BE6B-5A3C63CED4CA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6267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23682-827C-4320-BE6B-5A3C63CED4CA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7621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>
              <a:spcBef>
                <a:spcPts val="800"/>
              </a:spcBef>
              <a:spcAft>
                <a:spcPts val="0"/>
              </a:spcAft>
            </a:pPr>
            <a:endParaRPr lang="en-US" sz="11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23682-827C-4320-BE6B-5A3C63CED4CA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822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1CA99-81CD-41E9-B569-30F9D8B79F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7CE-F13C-494A-BE9A-24991BC8CD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342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1CA99-81CD-41E9-B569-30F9D8B79F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7CE-F13C-494A-BE9A-24991BC8CD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658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1CA99-81CD-41E9-B569-30F9D8B79F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7CE-F13C-494A-BE9A-24991BC8CD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738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1CA99-81CD-41E9-B569-30F9D8B79F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7CE-F13C-494A-BE9A-24991BC8CD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508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1CA99-81CD-41E9-B569-30F9D8B79F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7CE-F13C-494A-BE9A-24991BC8CD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2517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1CA99-81CD-41E9-B569-30F9D8B79F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7CE-F13C-494A-BE9A-24991BC8CD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89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1CA99-81CD-41E9-B569-30F9D8B79F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7CE-F13C-494A-BE9A-24991BC8CD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7404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1CA99-81CD-41E9-B569-30F9D8B79F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7CE-F13C-494A-BE9A-24991BC8CD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1086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1CA99-81CD-41E9-B569-30F9D8B79F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7CE-F13C-494A-BE9A-24991BC8CD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308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1CA99-81CD-41E9-B569-30F9D8B79F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7CE-F13C-494A-BE9A-24991BC8CD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1417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1CA99-81CD-41E9-B569-30F9D8B79F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7CE-F13C-494A-BE9A-24991BC8CD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39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1CA99-81CD-41E9-B569-30F9D8B79F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7CE-F13C-494A-BE9A-24991BC8CD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3619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1CA99-81CD-41E9-B569-30F9D8B79F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7CE-F13C-494A-BE9A-24991BC8CD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4721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1CA99-81CD-41E9-B569-30F9D8B79F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7CE-F13C-494A-BE9A-24991BC8CD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4760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1CA99-81CD-41E9-B569-30F9D8B79F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7CE-F13C-494A-BE9A-24991BC8CD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3457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1CA99-81CD-41E9-B569-30F9D8B79F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7CE-F13C-494A-BE9A-24991BC8CD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20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1CA99-81CD-41E9-B569-30F9D8B79F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7CE-F13C-494A-BE9A-24991BC8CD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7079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1CA99-81CD-41E9-B569-30F9D8B79F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7CE-F13C-494A-BE9A-24991BC8CD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6184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1CA99-81CD-41E9-B569-30F9D8B79F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7CE-F13C-494A-BE9A-24991BC8CD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0789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1CA99-81CD-41E9-B569-30F9D8B79F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7CE-F13C-494A-BE9A-24991BC8CD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1638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1CA99-81CD-41E9-B569-30F9D8B79F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7CE-F13C-494A-BE9A-24991BC8CD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15001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1CA99-81CD-41E9-B569-30F9D8B79F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7CE-F13C-494A-BE9A-24991BC8CD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147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1CA99-81CD-41E9-B569-30F9D8B79F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7CE-F13C-494A-BE9A-24991BC8CD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61151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1CA99-81CD-41E9-B569-30F9D8B79F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7CE-F13C-494A-BE9A-24991BC8CD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86983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1CA99-81CD-41E9-B569-30F9D8B79F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7CE-F13C-494A-BE9A-24991BC8CD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12971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1CA99-81CD-41E9-B569-30F9D8B79F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7CE-F13C-494A-BE9A-24991BC8CD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41405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1CA99-81CD-41E9-B569-30F9D8B79F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7CE-F13C-494A-BE9A-24991BC8CD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365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1CA99-81CD-41E9-B569-30F9D8B79F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7CE-F13C-494A-BE9A-24991BC8CD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340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1CA99-81CD-41E9-B569-30F9D8B79F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7CE-F13C-494A-BE9A-24991BC8CD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069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1CA99-81CD-41E9-B569-30F9D8B79F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7CE-F13C-494A-BE9A-24991BC8CD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527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1CA99-81CD-41E9-B569-30F9D8B79F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7CE-F13C-494A-BE9A-24991BC8CD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860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1CA99-81CD-41E9-B569-30F9D8B79F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7CE-F13C-494A-BE9A-24991BC8CD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242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1CA99-81CD-41E9-B569-30F9D8B79F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7CE-F13C-494A-BE9A-24991BC8CD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407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1CA99-81CD-41E9-B569-30F9D8B79F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387CE-F13C-494A-BE9A-24991BC8CD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521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1CA99-81CD-41E9-B569-30F9D8B79F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387CE-F13C-494A-BE9A-24991BC8CD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327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1CA99-81CD-41E9-B569-30F9D8B79F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387CE-F13C-494A-BE9A-24991BC8CD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278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KLandry@chw.or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Relationship Id="rId4" Type="http://schemas.openxmlformats.org/officeDocument/2006/relationships/hyperlink" Target="mailto:Cruehl@chw.or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831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798034" y="256032"/>
            <a:ext cx="8613140" cy="6658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800" b="1" dirty="0" smtClean="0">
                <a:solidFill>
                  <a:srgbClr val="0075C9"/>
                </a:solidFill>
                <a:latin typeface="Calibri" panose="020F0502020204030204"/>
              </a:rPr>
              <a:t>School-Wide Safety</a:t>
            </a:r>
            <a:endParaRPr lang="en-US" sz="3800" b="1" dirty="0">
              <a:solidFill>
                <a:srgbClr val="0075C9"/>
              </a:solidFill>
              <a:latin typeface="Calibri" panose="020F0502020204030204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375992" y="910328"/>
            <a:ext cx="11443063" cy="521679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sz="1600" dirty="0" smtClean="0">
                <a:solidFill>
                  <a:srgbClr val="0075C9"/>
                </a:solidFill>
                <a:sym typeface="Symbol" panose="05050102010706020507" pitchFamily="18" charset="2"/>
              </a:rPr>
              <a:t>Describe  if this relates to your patient population….</a:t>
            </a:r>
            <a:endParaRPr lang="en-US" sz="1600" dirty="0">
              <a:solidFill>
                <a:srgbClr val="0075C9"/>
              </a:solidFill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694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76300" y="256032"/>
            <a:ext cx="10515600" cy="6658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800" b="1" dirty="0" smtClean="0">
                <a:solidFill>
                  <a:srgbClr val="0075C9"/>
                </a:solidFill>
                <a:latin typeface="Calibri" panose="020F0502020204030204"/>
              </a:rPr>
              <a:t>Hospital-School Partnerships</a:t>
            </a:r>
            <a:endParaRPr lang="en-US" sz="3800" b="1" dirty="0">
              <a:solidFill>
                <a:srgbClr val="0075C9"/>
              </a:solidFill>
              <a:latin typeface="Calibri" panose="020F0502020204030204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22383" y="1963686"/>
            <a:ext cx="10423433" cy="38109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Contact the Hospital Team </a:t>
            </a:r>
            <a:r>
              <a:rPr lang="en-US" sz="2000" dirty="0" smtClean="0">
                <a:solidFill>
                  <a:srgbClr val="0075C9"/>
                </a:solidFill>
                <a:sym typeface="Symbol" panose="05050102010706020507" pitchFamily="18" charset="2"/>
              </a:rPr>
              <a:t></a:t>
            </a:r>
            <a:endParaRPr lang="en-US" sz="2000" b="1" dirty="0" smtClean="0">
              <a:solidFill>
                <a:srgbClr val="C00000"/>
              </a:solidFill>
            </a:endParaRPr>
          </a:p>
          <a:p>
            <a:pPr marL="457200" lvl="1" indent="-225425">
              <a:lnSpc>
                <a:spcPct val="100000"/>
              </a:lnSpc>
              <a:spcBef>
                <a:spcPts val="1200"/>
              </a:spcBef>
            </a:pPr>
            <a:r>
              <a:rPr lang="en-US" sz="1800" b="1" dirty="0" smtClean="0">
                <a:solidFill>
                  <a:srgbClr val="0075C9"/>
                </a:solidFill>
              </a:rPr>
              <a:t>Health Concerns </a:t>
            </a:r>
            <a:r>
              <a:rPr lang="en-US" sz="1800" dirty="0" smtClean="0">
                <a:solidFill>
                  <a:srgbClr val="0075C9"/>
                </a:solidFill>
                <a:sym typeface="Symbol" panose="05050102010706020507" pitchFamily="18" charset="2"/>
              </a:rPr>
              <a:t> tell us about new symptoms or changes you observe</a:t>
            </a:r>
          </a:p>
          <a:p>
            <a:pPr marL="457200" lvl="1" indent="-225425">
              <a:lnSpc>
                <a:spcPct val="100000"/>
              </a:lnSpc>
              <a:spcBef>
                <a:spcPts val="1200"/>
              </a:spcBef>
            </a:pPr>
            <a:r>
              <a:rPr lang="en-US" sz="1800" b="1" dirty="0" smtClean="0">
                <a:solidFill>
                  <a:srgbClr val="0075C9"/>
                </a:solidFill>
              </a:rPr>
              <a:t>School Absences </a:t>
            </a:r>
            <a:r>
              <a:rPr lang="en-US" sz="1800" dirty="0" smtClean="0">
                <a:solidFill>
                  <a:srgbClr val="0075C9"/>
                </a:solidFill>
                <a:sym typeface="Symbol" panose="05050102010706020507" pitchFamily="18" charset="2"/>
              </a:rPr>
              <a:t> inquire about excessive or unexcused absences</a:t>
            </a:r>
          </a:p>
          <a:p>
            <a:pPr marL="457200" lvl="1" indent="-225425">
              <a:lnSpc>
                <a:spcPct val="100000"/>
              </a:lnSpc>
              <a:spcBef>
                <a:spcPts val="1200"/>
              </a:spcBef>
            </a:pPr>
            <a:r>
              <a:rPr lang="en-US" sz="1800" b="1" dirty="0" smtClean="0">
                <a:solidFill>
                  <a:srgbClr val="0075C9"/>
                </a:solidFill>
              </a:rPr>
              <a:t>Medical Documentation </a:t>
            </a:r>
            <a:r>
              <a:rPr lang="en-US" sz="1800" dirty="0" smtClean="0">
                <a:solidFill>
                  <a:srgbClr val="0075C9"/>
                </a:solidFill>
                <a:sym typeface="Symbol" panose="05050102010706020507" pitchFamily="18" charset="2"/>
              </a:rPr>
              <a:t> request medical or neuropsychological documentation</a:t>
            </a:r>
          </a:p>
          <a:p>
            <a:pPr marL="457200" lvl="1" indent="-225425">
              <a:lnSpc>
                <a:spcPct val="100000"/>
              </a:lnSpc>
              <a:spcBef>
                <a:spcPts val="1200"/>
              </a:spcBef>
            </a:pPr>
            <a:r>
              <a:rPr lang="en-US" sz="1800" b="1" dirty="0" smtClean="0">
                <a:solidFill>
                  <a:srgbClr val="0075C9"/>
                </a:solidFill>
              </a:rPr>
              <a:t>Health &amp; Safety </a:t>
            </a:r>
            <a:r>
              <a:rPr lang="en-US" sz="1800" dirty="0" smtClean="0">
                <a:solidFill>
                  <a:srgbClr val="0075C9"/>
                </a:solidFill>
                <a:sym typeface="Symbol" panose="05050102010706020507" pitchFamily="18" charset="2"/>
              </a:rPr>
              <a:t> ask questions about school health and safety</a:t>
            </a:r>
          </a:p>
          <a:p>
            <a:pPr marL="457200" lvl="1" indent="-225425">
              <a:lnSpc>
                <a:spcPct val="100000"/>
              </a:lnSpc>
              <a:spcBef>
                <a:spcPts val="1200"/>
              </a:spcBef>
            </a:pPr>
            <a:r>
              <a:rPr lang="en-US" sz="1800" b="1" dirty="0" smtClean="0">
                <a:solidFill>
                  <a:srgbClr val="0075C9"/>
                </a:solidFill>
              </a:rPr>
              <a:t>School Planning </a:t>
            </a:r>
            <a:r>
              <a:rPr lang="en-US" sz="1800" dirty="0" smtClean="0">
                <a:solidFill>
                  <a:srgbClr val="0075C9"/>
                </a:solidFill>
                <a:sym typeface="Symbol" panose="05050102010706020507" pitchFamily="18" charset="2"/>
              </a:rPr>
              <a:t> ask questions about neuropsychological risks and diagnoses</a:t>
            </a:r>
          </a:p>
          <a:p>
            <a:pPr marL="457200" lvl="1" indent="-225425">
              <a:lnSpc>
                <a:spcPct val="100000"/>
              </a:lnSpc>
              <a:spcBef>
                <a:spcPts val="1200"/>
              </a:spcBef>
            </a:pPr>
            <a:r>
              <a:rPr lang="en-US" sz="1800" b="1" dirty="0" smtClean="0">
                <a:solidFill>
                  <a:srgbClr val="C00000"/>
                </a:solidFill>
                <a:sym typeface="Symbol" panose="05050102010706020507" pitchFamily="18" charset="2"/>
              </a:rPr>
              <a:t>School </a:t>
            </a:r>
            <a:r>
              <a:rPr lang="en-US" sz="1800" b="1" dirty="0">
                <a:solidFill>
                  <a:srgbClr val="C00000"/>
                </a:solidFill>
                <a:sym typeface="Symbol" panose="05050102010706020507" pitchFamily="18" charset="2"/>
              </a:rPr>
              <a:t>Meetings </a:t>
            </a:r>
            <a:r>
              <a:rPr lang="en-US" sz="1800" dirty="0">
                <a:solidFill>
                  <a:srgbClr val="0075C9"/>
                </a:solidFill>
                <a:sym typeface="Symbol" panose="05050102010706020507" pitchFamily="18" charset="2"/>
              </a:rPr>
              <a:t> </a:t>
            </a:r>
            <a:r>
              <a:rPr lang="en-US" sz="1800" dirty="0" smtClean="0">
                <a:solidFill>
                  <a:srgbClr val="0075C9"/>
                </a:solidFill>
                <a:sym typeface="Symbol" panose="05050102010706020507" pitchFamily="18" charset="2"/>
              </a:rPr>
              <a:t>invite us to attend school health and educational planning meetings</a:t>
            </a:r>
            <a:endParaRPr lang="en-US" sz="1800" dirty="0" smtClean="0">
              <a:solidFill>
                <a:srgbClr val="0075C9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086654" y="988089"/>
            <a:ext cx="10094889" cy="909356"/>
          </a:xfrm>
          <a:prstGeom prst="rect">
            <a:avLst/>
          </a:prstGeom>
          <a:solidFill>
            <a:srgbClr val="0075C9">
              <a:alpha val="14902"/>
            </a:srgbClr>
          </a:solidFill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69863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dirty="0" smtClean="0">
                <a:solidFill>
                  <a:prstClr val="black"/>
                </a:solidFill>
              </a:rPr>
              <a:t>Hospital and school teams both work hard to achieve the </a:t>
            </a:r>
            <a:r>
              <a:rPr lang="en-US" sz="1800" b="1" dirty="0" smtClean="0">
                <a:solidFill>
                  <a:srgbClr val="C00000"/>
                </a:solidFill>
              </a:rPr>
              <a:t>best outcomes </a:t>
            </a:r>
            <a:r>
              <a:rPr lang="en-US" sz="1800" dirty="0" smtClean="0">
                <a:solidFill>
                  <a:prstClr val="black"/>
                </a:solidFill>
              </a:rPr>
              <a:t>for children.  </a:t>
            </a:r>
          </a:p>
          <a:p>
            <a:pPr marL="169863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dirty="0" smtClean="0">
                <a:solidFill>
                  <a:prstClr val="black"/>
                </a:solidFill>
              </a:rPr>
              <a:t>We have </a:t>
            </a:r>
            <a:r>
              <a:rPr lang="en-US" sz="1800" b="1" dirty="0" smtClean="0">
                <a:solidFill>
                  <a:srgbClr val="C00000"/>
                </a:solidFill>
              </a:rPr>
              <a:t>different</a:t>
            </a:r>
            <a:r>
              <a:rPr lang="en-US" sz="1800" b="1" dirty="0" smtClean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areas of expertise.  </a:t>
            </a:r>
          </a:p>
          <a:p>
            <a:pPr marL="169863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dirty="0" smtClean="0">
                <a:solidFill>
                  <a:prstClr val="black"/>
                </a:solidFill>
              </a:rPr>
              <a:t>Let’s</a:t>
            </a:r>
            <a:r>
              <a:rPr lang="en-US" sz="1800" b="1" dirty="0" smtClean="0">
                <a:solidFill>
                  <a:prstClr val="black"/>
                </a:solidFill>
              </a:rPr>
              <a:t> </a:t>
            </a:r>
            <a:r>
              <a:rPr lang="en-US" sz="1800" b="1" dirty="0" smtClean="0">
                <a:solidFill>
                  <a:srgbClr val="C00000"/>
                </a:solidFill>
              </a:rPr>
              <a:t>collaborate</a:t>
            </a:r>
            <a:r>
              <a:rPr lang="en-US" sz="1800" b="1" dirty="0" smtClean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to promote the health- and school-related quality of life for our shared patient-student.</a:t>
            </a:r>
          </a:p>
        </p:txBody>
      </p:sp>
    </p:spTree>
    <p:extLst>
      <p:ext uri="{BB962C8B-B14F-4D97-AF65-F5344CB8AC3E}">
        <p14:creationId xmlns:p14="http://schemas.microsoft.com/office/powerpoint/2010/main" val="76925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132249" y="256032"/>
            <a:ext cx="9927502" cy="716241"/>
          </a:xfrm>
        </p:spPr>
        <p:txBody>
          <a:bodyPr>
            <a:noAutofit/>
          </a:bodyPr>
          <a:lstStyle/>
          <a:p>
            <a:pPr algn="ctr">
              <a:lnSpc>
                <a:spcPct val="110000"/>
              </a:lnSpc>
            </a:pPr>
            <a:r>
              <a:rPr lang="en-US" b="1" dirty="0" smtClean="0">
                <a:solidFill>
                  <a:srgbClr val="0075C9"/>
                </a:solidFill>
                <a:latin typeface="+mn-lt"/>
              </a:rPr>
              <a:t>Instructions</a:t>
            </a:r>
            <a:endParaRPr lang="en-US" i="1" dirty="0">
              <a:solidFill>
                <a:srgbClr val="0075C9"/>
              </a:solidFill>
              <a:latin typeface="+mn-lt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92238" y="856526"/>
            <a:ext cx="11007523" cy="574104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lnSpc>
                <a:spcPct val="100000"/>
              </a:lnSpc>
              <a:buClr>
                <a:srgbClr val="0075C9"/>
              </a:buClr>
              <a:buFont typeface="Symbol" panose="05050102010706020507" pitchFamily="18" charset="2"/>
              <a:buChar char="-"/>
            </a:pPr>
            <a:r>
              <a:rPr lang="en-US" sz="1800" b="1" dirty="0" smtClean="0">
                <a:solidFill>
                  <a:srgbClr val="0075C9"/>
                </a:solidFill>
                <a:latin typeface="Calibri" panose="020F0502020204030204"/>
              </a:rPr>
              <a:t>Watch the full lecture </a:t>
            </a:r>
          </a:p>
          <a:p>
            <a:pPr marL="857250" indent="-285750">
              <a:lnSpc>
                <a:spcPct val="100000"/>
              </a:lnSpc>
              <a:buClr>
                <a:srgbClr val="0075C9"/>
              </a:buClr>
              <a:buFont typeface="Courier New" panose="02070309020205020404" pitchFamily="49" charset="0"/>
              <a:buChar char="o"/>
            </a:pPr>
            <a:r>
              <a:rPr lang="en-US" sz="1800" b="1" dirty="0" smtClean="0">
                <a:solidFill>
                  <a:srgbClr val="0075C9"/>
                </a:solidFill>
                <a:latin typeface="Calibri" panose="020F0502020204030204"/>
              </a:rPr>
              <a:t>Part 1</a:t>
            </a:r>
            <a:r>
              <a:rPr lang="en-US" sz="1800" dirty="0" smtClean="0">
                <a:solidFill>
                  <a:srgbClr val="0075C9"/>
                </a:solidFill>
                <a:latin typeface="Calibri" panose="020F0502020204030204"/>
              </a:rPr>
              <a:t> </a:t>
            </a:r>
            <a:r>
              <a:rPr lang="en-US" sz="1800" dirty="0" smtClean="0">
                <a:solidFill>
                  <a:srgbClr val="0075C9"/>
                </a:solidFill>
                <a:latin typeface="Calibri" panose="020F0502020204030204"/>
                <a:sym typeface="Symbol" panose="05050102010706020507" pitchFamily="18" charset="2"/>
              </a:rPr>
              <a:t></a:t>
            </a:r>
            <a:r>
              <a:rPr lang="en-US" sz="1800" dirty="0" smtClean="0">
                <a:solidFill>
                  <a:srgbClr val="0075C9"/>
                </a:solidFill>
                <a:latin typeface="Calibri" panose="020F0502020204030204"/>
              </a:rPr>
              <a:t> </a:t>
            </a:r>
            <a:r>
              <a:rPr lang="en-US" sz="1800" dirty="0" smtClean="0">
                <a:solidFill>
                  <a:srgbClr val="0075C9"/>
                </a:solidFill>
                <a:latin typeface="Calibri" panose="020F0502020204030204"/>
              </a:rPr>
              <a:t>Comprehensive Assessment and Education Plan Referrals</a:t>
            </a:r>
          </a:p>
          <a:p>
            <a:pPr marL="857250" indent="-285750">
              <a:lnSpc>
                <a:spcPct val="100000"/>
              </a:lnSpc>
              <a:buClr>
                <a:srgbClr val="0075C9"/>
              </a:buClr>
              <a:buFont typeface="Courier New" panose="02070309020205020404" pitchFamily="49" charset="0"/>
              <a:buChar char="o"/>
            </a:pPr>
            <a:r>
              <a:rPr lang="en-US" sz="1800" b="1" dirty="0" smtClean="0">
                <a:solidFill>
                  <a:srgbClr val="0075C9"/>
                </a:solidFill>
                <a:latin typeface="Calibri" panose="020F0502020204030204"/>
              </a:rPr>
              <a:t>Part 2</a:t>
            </a:r>
            <a:r>
              <a:rPr lang="en-US" sz="1800" dirty="0" smtClean="0">
                <a:solidFill>
                  <a:srgbClr val="0075C9"/>
                </a:solidFill>
                <a:latin typeface="Calibri" panose="020F0502020204030204"/>
              </a:rPr>
              <a:t> </a:t>
            </a:r>
            <a:r>
              <a:rPr lang="en-US" sz="1800" dirty="0" smtClean="0">
                <a:solidFill>
                  <a:srgbClr val="0075C9"/>
                </a:solidFill>
                <a:latin typeface="Calibri" panose="020F0502020204030204"/>
                <a:sym typeface="Symbol" panose="05050102010706020507" pitchFamily="18" charset="2"/>
              </a:rPr>
              <a:t></a:t>
            </a:r>
            <a:r>
              <a:rPr lang="en-US" sz="1800" dirty="0" smtClean="0">
                <a:solidFill>
                  <a:srgbClr val="0075C9"/>
                </a:solidFill>
                <a:latin typeface="Calibri" panose="020F0502020204030204"/>
              </a:rPr>
              <a:t> </a:t>
            </a:r>
            <a:r>
              <a:rPr lang="en-US" sz="1800" dirty="0" smtClean="0">
                <a:solidFill>
                  <a:srgbClr val="0075C9"/>
                </a:solidFill>
                <a:latin typeface="Calibri" panose="020F0502020204030204"/>
              </a:rPr>
              <a:t>School Presentations</a:t>
            </a:r>
            <a:endParaRPr lang="en-US" sz="1800" dirty="0">
              <a:solidFill>
                <a:srgbClr val="0075C9"/>
              </a:solidFill>
              <a:latin typeface="Calibri" panose="020F0502020204030204"/>
            </a:endParaRPr>
          </a:p>
          <a:p>
            <a:pPr marL="285750" indent="-285750">
              <a:lnSpc>
                <a:spcPct val="100000"/>
              </a:lnSpc>
              <a:spcBef>
                <a:spcPts val="1200"/>
              </a:spcBef>
              <a:buClr>
                <a:srgbClr val="0075C9"/>
              </a:buClr>
              <a:buFont typeface="Symbol" panose="05050102010706020507" pitchFamily="18" charset="2"/>
              <a:buChar char="-"/>
            </a:pPr>
            <a:r>
              <a:rPr lang="en-US" sz="1800" b="1" dirty="0" smtClean="0">
                <a:solidFill>
                  <a:srgbClr val="0075C9"/>
                </a:solidFill>
                <a:latin typeface="Calibri" panose="020F0502020204030204"/>
              </a:rPr>
              <a:t>Complete work break activity #1</a:t>
            </a:r>
            <a:r>
              <a:rPr lang="en-US" sz="1800" dirty="0" smtClean="0">
                <a:solidFill>
                  <a:srgbClr val="0075C9"/>
                </a:solidFill>
                <a:latin typeface="Calibri" panose="020F0502020204030204"/>
              </a:rPr>
              <a:t> </a:t>
            </a:r>
            <a:r>
              <a:rPr lang="en-US" sz="1800" dirty="0" smtClean="0">
                <a:solidFill>
                  <a:srgbClr val="0075C9"/>
                </a:solidFill>
                <a:latin typeface="Calibri" panose="020F0502020204030204"/>
                <a:sym typeface="Symbol" panose="05050102010706020507" pitchFamily="18" charset="2"/>
              </a:rPr>
              <a:t></a:t>
            </a:r>
            <a:r>
              <a:rPr lang="en-US" sz="1800" dirty="0" smtClean="0">
                <a:solidFill>
                  <a:srgbClr val="0075C9"/>
                </a:solidFill>
                <a:latin typeface="Calibri" panose="020F0502020204030204"/>
              </a:rPr>
              <a:t> Education Plan Qualification (OHI checklist)</a:t>
            </a:r>
          </a:p>
          <a:p>
            <a:pPr marL="285750" indent="-285750">
              <a:lnSpc>
                <a:spcPct val="100000"/>
              </a:lnSpc>
              <a:spcBef>
                <a:spcPts val="1200"/>
              </a:spcBef>
              <a:buClr>
                <a:srgbClr val="0075C9"/>
              </a:buClr>
              <a:buFont typeface="Symbol" panose="05050102010706020507" pitchFamily="18" charset="2"/>
              <a:buChar char="-"/>
            </a:pPr>
            <a:r>
              <a:rPr lang="en-US" sz="1800" b="1" dirty="0" smtClean="0">
                <a:solidFill>
                  <a:srgbClr val="C00000"/>
                </a:solidFill>
                <a:latin typeface="Calibri" panose="020F0502020204030204"/>
              </a:rPr>
              <a:t>Complete work break activity #2 </a:t>
            </a:r>
            <a:r>
              <a:rPr lang="en-US" sz="1800" dirty="0">
                <a:solidFill>
                  <a:srgbClr val="0075C9"/>
                </a:solidFill>
                <a:latin typeface="Calibri" panose="020F0502020204030204"/>
                <a:sym typeface="Symbol" panose="05050102010706020507" pitchFamily="18" charset="2"/>
              </a:rPr>
              <a:t></a:t>
            </a:r>
            <a:r>
              <a:rPr lang="en-US" sz="1800" dirty="0" smtClean="0">
                <a:solidFill>
                  <a:srgbClr val="0075C9"/>
                </a:solidFill>
                <a:latin typeface="Calibri" panose="020F0502020204030204"/>
              </a:rPr>
              <a:t> School Presentations</a:t>
            </a:r>
          </a:p>
          <a:p>
            <a:pPr marL="857250" indent="-285750">
              <a:lnSpc>
                <a:spcPct val="100000"/>
              </a:lnSpc>
              <a:spcBef>
                <a:spcPts val="0"/>
              </a:spcBef>
              <a:buClr>
                <a:srgbClr val="0075C9"/>
              </a:buClr>
              <a:buFont typeface="Courier New" panose="02070309020205020404" pitchFamily="49" charset="0"/>
              <a:buChar char="o"/>
            </a:pPr>
            <a:r>
              <a:rPr lang="en-US" sz="1800" b="1" i="1" dirty="0" smtClean="0">
                <a:solidFill>
                  <a:srgbClr val="0075C9"/>
                </a:solidFill>
                <a:latin typeface="Calibri" panose="020F0502020204030204"/>
              </a:rPr>
              <a:t>Use the descriptions you wrote in the OHI Checklist to start building a School </a:t>
            </a:r>
            <a:r>
              <a:rPr lang="en-US" sz="1800" b="1" i="1" dirty="0">
                <a:solidFill>
                  <a:srgbClr val="0075C9"/>
                </a:solidFill>
                <a:latin typeface="Calibri" panose="020F0502020204030204"/>
              </a:rPr>
              <a:t>P</a:t>
            </a:r>
            <a:r>
              <a:rPr lang="en-US" sz="1800" b="1" i="1" dirty="0" smtClean="0">
                <a:solidFill>
                  <a:srgbClr val="0075C9"/>
                </a:solidFill>
                <a:latin typeface="Calibri" panose="020F0502020204030204"/>
              </a:rPr>
              <a:t>resentation </a:t>
            </a:r>
            <a:r>
              <a:rPr lang="en-US" sz="1800" b="1" i="1" dirty="0">
                <a:solidFill>
                  <a:srgbClr val="0075C9"/>
                </a:solidFill>
                <a:latin typeface="Calibri" panose="020F0502020204030204"/>
              </a:rPr>
              <a:t>T</a:t>
            </a:r>
            <a:r>
              <a:rPr lang="en-US" sz="1800" b="1" i="1" dirty="0" smtClean="0">
                <a:solidFill>
                  <a:srgbClr val="0075C9"/>
                </a:solidFill>
                <a:latin typeface="Calibri" panose="020F0502020204030204"/>
              </a:rPr>
              <a:t>emplate for your patient population using this slide deck</a:t>
            </a:r>
          </a:p>
          <a:p>
            <a:pPr marL="857250" indent="-285750">
              <a:lnSpc>
                <a:spcPct val="100000"/>
              </a:lnSpc>
              <a:spcBef>
                <a:spcPts val="0"/>
              </a:spcBef>
              <a:buClr>
                <a:srgbClr val="0075C9"/>
              </a:buClr>
              <a:buFont typeface="Courier New" panose="02070309020205020404" pitchFamily="49" charset="0"/>
              <a:buChar char="o"/>
            </a:pPr>
            <a:r>
              <a:rPr lang="en-US" sz="1800" dirty="0" smtClean="0">
                <a:solidFill>
                  <a:srgbClr val="0075C9"/>
                </a:solidFill>
                <a:latin typeface="Calibri" panose="020F0502020204030204"/>
              </a:rPr>
              <a:t>If </a:t>
            </a:r>
            <a:r>
              <a:rPr lang="en-US" sz="1800" dirty="0">
                <a:solidFill>
                  <a:srgbClr val="0075C9"/>
                </a:solidFill>
                <a:latin typeface="Calibri" panose="020F0502020204030204"/>
              </a:rPr>
              <a:t>you get stuck – make a note of the </a:t>
            </a:r>
            <a:r>
              <a:rPr lang="en-US" sz="1800" dirty="0" smtClean="0">
                <a:solidFill>
                  <a:srgbClr val="0075C9"/>
                </a:solidFill>
                <a:latin typeface="Calibri" panose="020F0502020204030204"/>
              </a:rPr>
              <a:t>issue </a:t>
            </a:r>
            <a:r>
              <a:rPr lang="en-US" sz="1800" dirty="0">
                <a:solidFill>
                  <a:srgbClr val="0075C9"/>
                </a:solidFill>
                <a:latin typeface="Calibri" panose="020F0502020204030204"/>
              </a:rPr>
              <a:t>and bring it up during our </a:t>
            </a:r>
            <a:r>
              <a:rPr lang="en-US" sz="1800" b="1" dirty="0">
                <a:solidFill>
                  <a:srgbClr val="0075C9"/>
                </a:solidFill>
                <a:latin typeface="Calibri" panose="020F0502020204030204"/>
              </a:rPr>
              <a:t>Round Table Discussion </a:t>
            </a:r>
            <a:r>
              <a:rPr lang="en-US" sz="1800" dirty="0">
                <a:solidFill>
                  <a:srgbClr val="0075C9"/>
                </a:solidFill>
                <a:latin typeface="Calibri" panose="020F0502020204030204"/>
              </a:rPr>
              <a:t>on </a:t>
            </a:r>
            <a:r>
              <a:rPr lang="en-US" sz="1800" b="1" dirty="0">
                <a:solidFill>
                  <a:srgbClr val="C00000"/>
                </a:solidFill>
                <a:latin typeface="Calibri" panose="020F0502020204030204"/>
              </a:rPr>
              <a:t>Friday 2/26 at 3pm EST</a:t>
            </a:r>
            <a:r>
              <a:rPr lang="en-US" sz="1800" dirty="0">
                <a:solidFill>
                  <a:srgbClr val="0075C9"/>
                </a:solidFill>
                <a:latin typeface="Calibri" panose="020F0502020204030204"/>
              </a:rPr>
              <a:t>. </a:t>
            </a:r>
            <a:r>
              <a:rPr lang="en-US" sz="1800" dirty="0" smtClean="0">
                <a:solidFill>
                  <a:srgbClr val="0075C9"/>
                </a:solidFill>
                <a:latin typeface="Calibri" panose="020F0502020204030204"/>
              </a:rPr>
              <a:t> </a:t>
            </a:r>
          </a:p>
          <a:p>
            <a:pPr marL="857250" indent="-285750">
              <a:lnSpc>
                <a:spcPct val="100000"/>
              </a:lnSpc>
              <a:spcBef>
                <a:spcPts val="0"/>
              </a:spcBef>
              <a:buClr>
                <a:srgbClr val="0075C9"/>
              </a:buClr>
              <a:buFont typeface="Courier New" panose="02070309020205020404" pitchFamily="49" charset="0"/>
              <a:buChar char="o"/>
            </a:pPr>
            <a:r>
              <a:rPr lang="en-US" sz="1800" dirty="0" smtClean="0">
                <a:solidFill>
                  <a:srgbClr val="0075C9"/>
                </a:solidFill>
                <a:latin typeface="Calibri" panose="020F0502020204030204"/>
              </a:rPr>
              <a:t>Feel free to </a:t>
            </a:r>
            <a:r>
              <a:rPr lang="en-US" sz="1800" b="1" dirty="0" smtClean="0">
                <a:solidFill>
                  <a:srgbClr val="0075C9"/>
                </a:solidFill>
                <a:latin typeface="Calibri" panose="020F0502020204030204"/>
              </a:rPr>
              <a:t>email questions </a:t>
            </a:r>
            <a:r>
              <a:rPr lang="en-US" sz="1800" dirty="0" smtClean="0">
                <a:solidFill>
                  <a:srgbClr val="0075C9"/>
                </a:solidFill>
                <a:latin typeface="Calibri" panose="020F0502020204030204"/>
              </a:rPr>
              <a:t>to the presenters ahead of time: </a:t>
            </a:r>
            <a:r>
              <a:rPr lang="en-US" sz="1800" dirty="0" smtClean="0">
                <a:solidFill>
                  <a:srgbClr val="0075C9"/>
                </a:solidFill>
                <a:latin typeface="Calibri" panose="020F0502020204030204"/>
                <a:hlinkClick r:id="rId3"/>
              </a:rPr>
              <a:t>KLandry@chw.org</a:t>
            </a:r>
            <a:r>
              <a:rPr lang="en-US" sz="1800" dirty="0" smtClean="0">
                <a:solidFill>
                  <a:srgbClr val="0075C9"/>
                </a:solidFill>
                <a:latin typeface="Calibri" panose="020F0502020204030204"/>
              </a:rPr>
              <a:t> and </a:t>
            </a:r>
            <a:r>
              <a:rPr lang="en-US" sz="1800" dirty="0" smtClean="0">
                <a:solidFill>
                  <a:srgbClr val="0075C9"/>
                </a:solidFill>
                <a:latin typeface="Calibri" panose="020F0502020204030204"/>
                <a:hlinkClick r:id="rId4"/>
              </a:rPr>
              <a:t>CRuehl@chw.org</a:t>
            </a:r>
            <a:r>
              <a:rPr lang="en-US" sz="1800" dirty="0" smtClean="0">
                <a:solidFill>
                  <a:srgbClr val="0075C9"/>
                </a:solidFill>
                <a:latin typeface="Calibri" panose="020F0502020204030204"/>
              </a:rPr>
              <a:t> </a:t>
            </a:r>
            <a:endParaRPr lang="en-US" sz="1800" dirty="0" smtClean="0">
              <a:solidFill>
                <a:srgbClr val="0075C9"/>
              </a:solidFill>
              <a:latin typeface="Calibri" panose="020F0502020204030204"/>
            </a:endParaRPr>
          </a:p>
          <a:p>
            <a:pPr marL="285750" indent="-285750">
              <a:lnSpc>
                <a:spcPct val="100000"/>
              </a:lnSpc>
              <a:spcBef>
                <a:spcPts val="1200"/>
              </a:spcBef>
              <a:buClr>
                <a:srgbClr val="0075C9"/>
              </a:buClr>
              <a:buFont typeface="Symbol" panose="05050102010706020507" pitchFamily="18" charset="2"/>
              <a:buChar char="-"/>
            </a:pPr>
            <a:r>
              <a:rPr lang="en-US" sz="1800" b="1" i="1" u="sng" dirty="0" smtClean="0">
                <a:solidFill>
                  <a:srgbClr val="0075C9"/>
                </a:solidFill>
                <a:latin typeface="Calibri" panose="020F0502020204030204"/>
              </a:rPr>
              <a:t>At a later time</a:t>
            </a:r>
            <a:r>
              <a:rPr lang="en-US" sz="1800" dirty="0" smtClean="0">
                <a:solidFill>
                  <a:srgbClr val="0075C9"/>
                </a:solidFill>
                <a:latin typeface="Calibri" panose="020F0502020204030204"/>
              </a:rPr>
              <a:t>:</a:t>
            </a:r>
          </a:p>
          <a:p>
            <a:pPr marL="857250" indent="-285750">
              <a:lnSpc>
                <a:spcPct val="100000"/>
              </a:lnSpc>
              <a:buClr>
                <a:srgbClr val="0075C9"/>
              </a:buClr>
              <a:buFont typeface="Courier New" panose="02070309020205020404" pitchFamily="49" charset="0"/>
              <a:buChar char="o"/>
            </a:pPr>
            <a:r>
              <a:rPr lang="en-US" sz="1600" dirty="0" smtClean="0">
                <a:solidFill>
                  <a:srgbClr val="0075C9"/>
                </a:solidFill>
                <a:latin typeface="Calibri" panose="020F0502020204030204"/>
              </a:rPr>
              <a:t>Research areas you need more information about </a:t>
            </a:r>
          </a:p>
          <a:p>
            <a:pPr marL="857250" indent="-285750">
              <a:lnSpc>
                <a:spcPct val="100000"/>
              </a:lnSpc>
              <a:buClr>
                <a:srgbClr val="0075C9"/>
              </a:buClr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rgbClr val="0075C9"/>
                </a:solidFill>
                <a:latin typeface="Calibri" panose="020F0502020204030204"/>
              </a:rPr>
              <a:t>S</a:t>
            </a:r>
            <a:r>
              <a:rPr lang="en-US" sz="1600" dirty="0" smtClean="0">
                <a:solidFill>
                  <a:srgbClr val="0075C9"/>
                </a:solidFill>
                <a:latin typeface="Calibri" panose="020F0502020204030204"/>
              </a:rPr>
              <a:t>peak with your </a:t>
            </a:r>
            <a:r>
              <a:rPr lang="en-US" sz="1600" dirty="0" smtClean="0">
                <a:solidFill>
                  <a:srgbClr val="0075C9"/>
                </a:solidFill>
                <a:latin typeface="Calibri" panose="020F0502020204030204"/>
              </a:rPr>
              <a:t>clinical </a:t>
            </a:r>
            <a:r>
              <a:rPr lang="en-US" sz="1600" dirty="0" smtClean="0">
                <a:solidFill>
                  <a:srgbClr val="0075C9"/>
                </a:solidFill>
                <a:latin typeface="Calibri" panose="020F0502020204030204"/>
              </a:rPr>
              <a:t>care partners</a:t>
            </a:r>
          </a:p>
          <a:p>
            <a:pPr marL="857250" indent="-285750">
              <a:lnSpc>
                <a:spcPct val="100000"/>
              </a:lnSpc>
              <a:buClr>
                <a:srgbClr val="0075C9"/>
              </a:buClr>
              <a:buFont typeface="Courier New" panose="02070309020205020404" pitchFamily="49" charset="0"/>
              <a:buChar char="o"/>
            </a:pPr>
            <a:r>
              <a:rPr lang="en-US" sz="1600" dirty="0" smtClean="0">
                <a:solidFill>
                  <a:srgbClr val="0075C9"/>
                </a:solidFill>
                <a:latin typeface="Calibri" panose="020F0502020204030204"/>
              </a:rPr>
              <a:t>Add images to you presentation slides that </a:t>
            </a:r>
            <a:r>
              <a:rPr lang="en-US" sz="1600" dirty="0" smtClean="0">
                <a:solidFill>
                  <a:srgbClr val="0075C9"/>
                </a:solidFill>
                <a:latin typeface="Calibri" panose="020F0502020204030204"/>
              </a:rPr>
              <a:t>help tell the </a:t>
            </a:r>
            <a:r>
              <a:rPr lang="en-US" sz="1600" b="1" dirty="0" smtClean="0">
                <a:solidFill>
                  <a:srgbClr val="0075C9"/>
                </a:solidFill>
                <a:latin typeface="Calibri" panose="020F0502020204030204"/>
              </a:rPr>
              <a:t>health-brain-body connection </a:t>
            </a:r>
            <a:r>
              <a:rPr lang="en-US" sz="1600" dirty="0" smtClean="0">
                <a:solidFill>
                  <a:srgbClr val="0075C9"/>
                </a:solidFill>
                <a:latin typeface="Calibri" panose="020F0502020204030204"/>
              </a:rPr>
              <a:t>story for your illness </a:t>
            </a:r>
            <a:r>
              <a:rPr lang="en-US" sz="1600" dirty="0" smtClean="0">
                <a:solidFill>
                  <a:srgbClr val="0075C9"/>
                </a:solidFill>
                <a:latin typeface="Calibri" panose="020F0502020204030204"/>
              </a:rPr>
              <a:t>population</a:t>
            </a:r>
          </a:p>
          <a:p>
            <a:pPr marL="857250" indent="-285750">
              <a:lnSpc>
                <a:spcPct val="100000"/>
              </a:lnSpc>
              <a:buClr>
                <a:srgbClr val="0075C9"/>
              </a:buClr>
              <a:buFont typeface="Courier New" panose="02070309020205020404" pitchFamily="49" charset="0"/>
              <a:buChar char="o"/>
            </a:pPr>
            <a:r>
              <a:rPr lang="en-US" sz="1600" dirty="0" smtClean="0">
                <a:solidFill>
                  <a:srgbClr val="0075C9"/>
                </a:solidFill>
                <a:latin typeface="Calibri" panose="020F0502020204030204"/>
              </a:rPr>
              <a:t>Use laymen’s terms and key analogies to make the medical information relatable to a school audience</a:t>
            </a:r>
            <a:endParaRPr lang="en-US" sz="1600" dirty="0" smtClean="0">
              <a:solidFill>
                <a:srgbClr val="0075C9"/>
              </a:solidFill>
              <a:latin typeface="Calibri" panose="020F0502020204030204"/>
            </a:endParaRPr>
          </a:p>
          <a:p>
            <a:pPr marL="857250" indent="-285750">
              <a:lnSpc>
                <a:spcPct val="100000"/>
              </a:lnSpc>
              <a:buClr>
                <a:srgbClr val="0075C9"/>
              </a:buClr>
              <a:buFont typeface="Courier New" panose="02070309020205020404" pitchFamily="49" charset="0"/>
              <a:buChar char="o"/>
            </a:pPr>
            <a:r>
              <a:rPr lang="en-US" sz="1600" dirty="0" smtClean="0">
                <a:solidFill>
                  <a:srgbClr val="0075C9"/>
                </a:solidFill>
                <a:latin typeface="Calibri" panose="020F0502020204030204"/>
              </a:rPr>
              <a:t>Practice customizing images for particular diagnoses and </a:t>
            </a:r>
            <a:r>
              <a:rPr lang="en-US" sz="1600" dirty="0" smtClean="0">
                <a:solidFill>
                  <a:srgbClr val="0075C9"/>
                </a:solidFill>
                <a:latin typeface="Calibri" panose="020F0502020204030204"/>
              </a:rPr>
              <a:t>patients </a:t>
            </a:r>
            <a:endParaRPr lang="en-US" sz="1600" dirty="0" smtClean="0">
              <a:solidFill>
                <a:srgbClr val="0075C9"/>
              </a:solidFill>
              <a:latin typeface="Calibri" panose="020F0502020204030204"/>
            </a:endParaRPr>
          </a:p>
          <a:p>
            <a:pPr marL="857250" indent="-285750">
              <a:lnSpc>
                <a:spcPct val="100000"/>
              </a:lnSpc>
              <a:buClr>
                <a:srgbClr val="0075C9"/>
              </a:buClr>
              <a:buFont typeface="Courier New" panose="02070309020205020404" pitchFamily="49" charset="0"/>
              <a:buChar char="o"/>
            </a:pPr>
            <a:r>
              <a:rPr lang="en-US" sz="1600" dirty="0" smtClean="0">
                <a:solidFill>
                  <a:srgbClr val="0075C9"/>
                </a:solidFill>
                <a:latin typeface="Calibri" panose="020F0502020204030204"/>
              </a:rPr>
              <a:t>Experiment with discussing these topics during school health and education planning meetings</a:t>
            </a:r>
          </a:p>
          <a:p>
            <a:pPr marL="857250" indent="-285750">
              <a:lnSpc>
                <a:spcPct val="100000"/>
              </a:lnSpc>
              <a:buClr>
                <a:srgbClr val="0075C9"/>
              </a:buClr>
              <a:buFont typeface="Courier New" panose="02070309020205020404" pitchFamily="49" charset="0"/>
              <a:buChar char="o"/>
            </a:pPr>
            <a:r>
              <a:rPr lang="en-US" sz="1600" dirty="0" smtClean="0">
                <a:solidFill>
                  <a:srgbClr val="0075C9"/>
                </a:solidFill>
                <a:latin typeface="Calibri" panose="020F0502020204030204"/>
              </a:rPr>
              <a:t>Optimize your presentation as you experiment with new patients </a:t>
            </a:r>
            <a:r>
              <a:rPr lang="en-US" sz="1600" dirty="0" smtClean="0">
                <a:solidFill>
                  <a:srgbClr val="0075C9"/>
                </a:solidFill>
                <a:latin typeface="Calibri" panose="020F0502020204030204"/>
                <a:sym typeface="Symbol" panose="05050102010706020507" pitchFamily="18" charset="2"/>
              </a:rPr>
              <a:t> it takes time to find the right words to use and develop a flow with the range of presentation topics</a:t>
            </a:r>
            <a:endParaRPr lang="en-US" sz="1600" dirty="0" smtClean="0">
              <a:solidFill>
                <a:srgbClr val="0075C9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04924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170349" y="2442940"/>
            <a:ext cx="9927502" cy="986060"/>
          </a:xfrm>
        </p:spPr>
        <p:txBody>
          <a:bodyPr>
            <a:noAutofit/>
          </a:bodyPr>
          <a:lstStyle/>
          <a:p>
            <a:pPr algn="ctr">
              <a:lnSpc>
                <a:spcPct val="110000"/>
              </a:lnSpc>
            </a:pPr>
            <a:r>
              <a:rPr lang="en-US" sz="6000" b="1" dirty="0" smtClean="0">
                <a:solidFill>
                  <a:srgbClr val="0075C9"/>
                </a:solidFill>
                <a:latin typeface="+mn-lt"/>
              </a:rPr>
              <a:t>Cover Slide</a:t>
            </a:r>
            <a:br>
              <a:rPr lang="en-US" sz="6000" b="1" dirty="0" smtClean="0">
                <a:solidFill>
                  <a:srgbClr val="0075C9"/>
                </a:solidFill>
                <a:latin typeface="+mn-lt"/>
              </a:rPr>
            </a:br>
            <a:r>
              <a:rPr lang="en-US" sz="3200" b="1" i="1" dirty="0" smtClean="0">
                <a:solidFill>
                  <a:srgbClr val="0075C9"/>
                </a:solidFill>
                <a:latin typeface="+mn-lt"/>
              </a:rPr>
              <a:t>(Personalize to your hospital and patient population)</a:t>
            </a:r>
            <a:endParaRPr lang="en-US" sz="3200" b="1" i="1" dirty="0">
              <a:solidFill>
                <a:srgbClr val="0075C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6269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75992" y="255043"/>
            <a:ext cx="11443063" cy="665816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solidFill>
                  <a:srgbClr val="0075C9"/>
                </a:solidFill>
                <a:latin typeface="+mn-lt"/>
              </a:rPr>
              <a:t>Health Problem</a:t>
            </a:r>
            <a:endParaRPr lang="en-US" b="1" dirty="0">
              <a:solidFill>
                <a:srgbClr val="0075C9"/>
              </a:solidFill>
              <a:latin typeface="+mn-lt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752326" y="1098818"/>
            <a:ext cx="2730831" cy="44765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200" b="1" dirty="0" smtClean="0">
                <a:solidFill>
                  <a:srgbClr val="0075C9"/>
                </a:solidFill>
              </a:rPr>
              <a:t>Normal</a:t>
            </a:r>
            <a:endParaRPr lang="en-US" sz="2200" dirty="0">
              <a:solidFill>
                <a:srgbClr val="0075C9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637345" y="1098819"/>
            <a:ext cx="4880961" cy="44765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200" b="1" dirty="0" smtClean="0">
                <a:solidFill>
                  <a:srgbClr val="0075C9"/>
                </a:solidFill>
              </a:rPr>
              <a:t>Diagnosis</a:t>
            </a:r>
            <a:endParaRPr lang="en-US" sz="2200" dirty="0">
              <a:solidFill>
                <a:srgbClr val="0075C9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6441173" y="1780674"/>
            <a:ext cx="5273307" cy="428548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sz="1600" dirty="0" smtClean="0">
                <a:solidFill>
                  <a:srgbClr val="0075C9"/>
                </a:solidFill>
                <a:sym typeface="Symbol" panose="05050102010706020507" pitchFamily="18" charset="2"/>
              </a:rPr>
              <a:t>Describe how the anatomy is different and functioning is impacted….</a:t>
            </a:r>
            <a:endParaRPr lang="en-US" sz="1600" dirty="0">
              <a:solidFill>
                <a:srgbClr val="0075C9"/>
              </a:solidFill>
              <a:sym typeface="Symbol" panose="05050102010706020507" pitchFamily="18" charset="2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81089" y="1780674"/>
            <a:ext cx="5273307" cy="428548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1600" dirty="0" smtClean="0">
                <a:solidFill>
                  <a:srgbClr val="0075C9"/>
                </a:solidFill>
                <a:sym typeface="Symbol" panose="05050102010706020507" pitchFamily="18" charset="2"/>
              </a:rPr>
              <a:t>Describe </a:t>
            </a:r>
            <a:r>
              <a:rPr lang="en-US" sz="1600" dirty="0">
                <a:solidFill>
                  <a:srgbClr val="0075C9"/>
                </a:solidFill>
                <a:sym typeface="Symbol" panose="05050102010706020507" pitchFamily="18" charset="2"/>
              </a:rPr>
              <a:t>healthy </a:t>
            </a:r>
            <a:r>
              <a:rPr lang="en-US" sz="1600" dirty="0" smtClean="0">
                <a:solidFill>
                  <a:srgbClr val="0075C9"/>
                </a:solidFill>
                <a:sym typeface="Symbol" panose="05050102010706020507" pitchFamily="18" charset="2"/>
              </a:rPr>
              <a:t>anatomy and functioning….</a:t>
            </a:r>
            <a:endParaRPr lang="en-US" sz="1600" dirty="0">
              <a:solidFill>
                <a:srgbClr val="0075C9"/>
              </a:solidFill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82406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74467" y="256032"/>
            <a:ext cx="11443063" cy="665816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solidFill>
                  <a:srgbClr val="0075C9"/>
                </a:solidFill>
                <a:latin typeface="+mn-lt"/>
              </a:rPr>
              <a:t>Brain Impact</a:t>
            </a:r>
            <a:endParaRPr lang="en-US" b="1" dirty="0">
              <a:solidFill>
                <a:srgbClr val="0075C9"/>
              </a:solidFill>
              <a:latin typeface="+mn-lt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374468" y="921848"/>
            <a:ext cx="11443062" cy="520527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sz="1600" dirty="0" smtClean="0">
                <a:solidFill>
                  <a:srgbClr val="0075C9"/>
                </a:solidFill>
                <a:sym typeface="Symbol" panose="05050102010706020507" pitchFamily="18" charset="2"/>
              </a:rPr>
              <a:t>Describe….</a:t>
            </a:r>
          </a:p>
          <a:p>
            <a:pPr marL="463550">
              <a:lnSpc>
                <a:spcPct val="100000"/>
              </a:lnSpc>
              <a:spcBef>
                <a:spcPts val="600"/>
              </a:spcBef>
              <a:buClr>
                <a:srgbClr val="0075C9"/>
              </a:buClr>
              <a:buFont typeface="Symbol" panose="05050102010706020507" pitchFamily="18" charset="2"/>
              <a:buChar char="-"/>
            </a:pPr>
            <a:r>
              <a:rPr lang="en-US" sz="1600" dirty="0" smtClean="0">
                <a:solidFill>
                  <a:srgbClr val="0075C9"/>
                </a:solidFill>
                <a:sym typeface="Symbol" panose="05050102010706020507" pitchFamily="18" charset="2"/>
              </a:rPr>
              <a:t>If you’re unsure, ask your medical team to suggest some articles and other reference materials about your chronic illness population.</a:t>
            </a:r>
            <a:endParaRPr lang="en-US" sz="1600" dirty="0">
              <a:solidFill>
                <a:srgbClr val="0075C9"/>
              </a:solidFill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6636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27904" y="256032"/>
            <a:ext cx="10336192" cy="665816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solidFill>
                  <a:srgbClr val="0075C9"/>
                </a:solidFill>
                <a:latin typeface="+mn-lt"/>
              </a:rPr>
              <a:t>Related Neuropsychological Risks &amp; Deficits</a:t>
            </a:r>
            <a:endParaRPr lang="en-US" b="1" dirty="0">
              <a:solidFill>
                <a:srgbClr val="0075C9"/>
              </a:solidFill>
              <a:latin typeface="+mn-lt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375992" y="910328"/>
            <a:ext cx="11443063" cy="521679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sz="1600" dirty="0" smtClean="0">
                <a:solidFill>
                  <a:srgbClr val="0075C9"/>
                </a:solidFill>
                <a:sym typeface="Symbol" panose="05050102010706020507" pitchFamily="18" charset="2"/>
              </a:rPr>
              <a:t>Describe</a:t>
            </a:r>
            <a:r>
              <a:rPr lang="en-US" sz="1600" dirty="0" smtClean="0">
                <a:solidFill>
                  <a:srgbClr val="0075C9"/>
                </a:solidFill>
                <a:sym typeface="Symbol" panose="05050102010706020507" pitchFamily="18" charset="2"/>
              </a:rPr>
              <a:t>….</a:t>
            </a:r>
          </a:p>
          <a:p>
            <a:pPr marL="569913" indent="-285750">
              <a:lnSpc>
                <a:spcPct val="100000"/>
              </a:lnSpc>
              <a:spcBef>
                <a:spcPts val="600"/>
              </a:spcBef>
              <a:buClr>
                <a:srgbClr val="0075C9"/>
              </a:buClr>
              <a:buFont typeface="Symbol" panose="05050102010706020507" pitchFamily="18" charset="2"/>
              <a:buChar char="-"/>
            </a:pPr>
            <a:r>
              <a:rPr lang="en-US" sz="1600" dirty="0" smtClean="0">
                <a:solidFill>
                  <a:srgbClr val="0075C9"/>
                </a:solidFill>
                <a:sym typeface="Symbol" panose="05050102010706020507" pitchFamily="18" charset="2"/>
              </a:rPr>
              <a:t>Remember risk factors don’t have to be a deficit the patient is actively exhibiting.  School teams should be aware of risks associated with the underlying medical condition so they can actively monitor for newly emerging delays.</a:t>
            </a:r>
            <a:endParaRPr lang="en-US" sz="1600" dirty="0">
              <a:solidFill>
                <a:srgbClr val="0075C9"/>
              </a:solidFill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78263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2435" y="1030146"/>
            <a:ext cx="11157995" cy="5208805"/>
          </a:xfrm>
        </p:spPr>
        <p:txBody>
          <a:bodyPr>
            <a:normAutofit fontScale="92500" lnSpcReduction="10000"/>
          </a:bodyPr>
          <a:lstStyle/>
          <a:p>
            <a:pPr marL="0" indent="0" font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</a:rPr>
              <a:t>Health </a:t>
            </a:r>
            <a:r>
              <a:rPr lang="en-US" sz="2000" b="1" dirty="0" smtClean="0">
                <a:solidFill>
                  <a:srgbClr val="C00000"/>
                </a:solidFill>
              </a:rPr>
              <a:t>Problem</a:t>
            </a:r>
            <a:endParaRPr lang="en-US" sz="2000" b="1" dirty="0">
              <a:solidFill>
                <a:srgbClr val="C00000"/>
              </a:solidFill>
            </a:endParaRPr>
          </a:p>
          <a:p>
            <a:pPr marL="577850" indent="-288925" fontAlgn="ctr">
              <a:lnSpc>
                <a:spcPct val="120000"/>
              </a:lnSpc>
              <a:spcBef>
                <a:spcPts val="300"/>
              </a:spcBef>
            </a:pPr>
            <a:r>
              <a:rPr lang="en-US" sz="2000" b="1" i="1" dirty="0" smtClean="0">
                <a:solidFill>
                  <a:srgbClr val="0075C9"/>
                </a:solidFill>
              </a:rPr>
              <a:t>DIAGOSIS </a:t>
            </a:r>
            <a:r>
              <a:rPr lang="en-US" sz="2000" dirty="0" smtClean="0">
                <a:solidFill>
                  <a:srgbClr val="0075C9"/>
                </a:solidFill>
                <a:sym typeface="Symbol" panose="05050102010706020507" pitchFamily="18" charset="2"/>
              </a:rPr>
              <a:t> </a:t>
            </a:r>
            <a:endParaRPr lang="en-US" sz="2000" i="1" dirty="0" smtClean="0">
              <a:solidFill>
                <a:srgbClr val="0075C9"/>
              </a:solidFill>
            </a:endParaRPr>
          </a:p>
          <a:p>
            <a:pPr marL="1087438" lvl="1" indent="-288925" fontAlgn="ctr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rgbClr val="0075C9"/>
                </a:solidFill>
              </a:rPr>
              <a:t>Chronic </a:t>
            </a:r>
            <a:r>
              <a:rPr lang="en-US" sz="2000" dirty="0" smtClean="0">
                <a:solidFill>
                  <a:srgbClr val="0075C9"/>
                </a:solidFill>
                <a:sym typeface="Symbol" panose="05050102010706020507" pitchFamily="18" charset="2"/>
              </a:rPr>
              <a:t> </a:t>
            </a:r>
          </a:p>
          <a:p>
            <a:pPr marL="1087438" lvl="1" indent="-288925" fontAlgn="ctr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000" b="1" dirty="0" smtClean="0">
                <a:solidFill>
                  <a:srgbClr val="0075C9"/>
                </a:solidFill>
              </a:rPr>
              <a:t>Acute </a:t>
            </a:r>
            <a:r>
              <a:rPr lang="en-US" sz="2000" dirty="0" smtClean="0">
                <a:solidFill>
                  <a:srgbClr val="0075C9"/>
                </a:solidFill>
                <a:sym typeface="Symbol" panose="05050102010706020507" pitchFamily="18" charset="2"/>
              </a:rPr>
              <a:t> </a:t>
            </a:r>
            <a:endParaRPr lang="en-US" sz="2000" dirty="0">
              <a:solidFill>
                <a:srgbClr val="0075C9"/>
              </a:solidFill>
            </a:endParaRPr>
          </a:p>
          <a:p>
            <a:pPr marL="0" indent="0" fontAlgn="ctr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Symptoms &amp; Limitations</a:t>
            </a:r>
            <a:endParaRPr lang="en-US" sz="2000" b="1" dirty="0">
              <a:solidFill>
                <a:srgbClr val="C00000"/>
              </a:solidFill>
            </a:endParaRPr>
          </a:p>
          <a:p>
            <a:pPr marL="577850" indent="-288925" fontAlgn="ctr">
              <a:lnSpc>
                <a:spcPct val="120000"/>
              </a:lnSpc>
              <a:spcBef>
                <a:spcPts val="300"/>
              </a:spcBef>
            </a:pPr>
            <a:r>
              <a:rPr lang="en-US" sz="2000" b="1" dirty="0">
                <a:solidFill>
                  <a:srgbClr val="0075C9"/>
                </a:solidFill>
              </a:rPr>
              <a:t>Symptoms </a:t>
            </a:r>
            <a:r>
              <a:rPr lang="en-US" sz="2000" b="1" dirty="0" smtClean="0">
                <a:solidFill>
                  <a:srgbClr val="0075C9"/>
                </a:solidFill>
                <a:sym typeface="Symbol" panose="05050102010706020507" pitchFamily="18" charset="2"/>
              </a:rPr>
              <a:t></a:t>
            </a:r>
            <a:endParaRPr lang="en-US" sz="2000" dirty="0" smtClean="0">
              <a:solidFill>
                <a:srgbClr val="0075C9"/>
              </a:solidFill>
            </a:endParaRPr>
          </a:p>
          <a:p>
            <a:pPr marL="577850" indent="-288925" fontAlgn="ctr">
              <a:lnSpc>
                <a:spcPct val="120000"/>
              </a:lnSpc>
              <a:spcBef>
                <a:spcPts val="300"/>
              </a:spcBef>
            </a:pPr>
            <a:r>
              <a:rPr lang="en-US" sz="2000" b="1" dirty="0" smtClean="0">
                <a:solidFill>
                  <a:srgbClr val="0075C9"/>
                </a:solidFill>
              </a:rPr>
              <a:t>Limitations </a:t>
            </a:r>
            <a:r>
              <a:rPr lang="en-US" sz="2000" b="1" dirty="0" smtClean="0">
                <a:solidFill>
                  <a:srgbClr val="0075C9"/>
                </a:solidFill>
                <a:sym typeface="Symbol" panose="05050102010706020507" pitchFamily="18" charset="2"/>
              </a:rPr>
              <a:t></a:t>
            </a:r>
            <a:r>
              <a:rPr lang="en-US" sz="2000" b="1" dirty="0" smtClean="0">
                <a:solidFill>
                  <a:srgbClr val="0075C9"/>
                </a:solidFill>
              </a:rPr>
              <a:t> </a:t>
            </a:r>
            <a:r>
              <a:rPr lang="en-US" sz="2000" dirty="0" smtClean="0">
                <a:solidFill>
                  <a:srgbClr val="0075C9"/>
                </a:solidFill>
              </a:rPr>
              <a:t>…. may impact </a:t>
            </a:r>
            <a:r>
              <a:rPr lang="en-US" sz="2000" b="1" i="1" dirty="0" smtClean="0">
                <a:solidFill>
                  <a:srgbClr val="C00000"/>
                </a:solidFill>
              </a:rPr>
              <a:t>strength</a:t>
            </a:r>
            <a:r>
              <a:rPr lang="en-US" sz="2000" dirty="0" smtClean="0">
                <a:solidFill>
                  <a:srgbClr val="0075C9"/>
                </a:solidFill>
              </a:rPr>
              <a:t>, </a:t>
            </a:r>
            <a:r>
              <a:rPr lang="en-US" sz="2000" b="1" i="1" dirty="0" smtClean="0">
                <a:solidFill>
                  <a:srgbClr val="C00000"/>
                </a:solidFill>
              </a:rPr>
              <a:t>vitality</a:t>
            </a:r>
            <a:r>
              <a:rPr lang="en-US" sz="2000" dirty="0" smtClean="0">
                <a:solidFill>
                  <a:srgbClr val="0075C9"/>
                </a:solidFill>
              </a:rPr>
              <a:t>, and </a:t>
            </a:r>
            <a:r>
              <a:rPr lang="en-US" sz="2000" b="1" i="1" dirty="0" smtClean="0">
                <a:solidFill>
                  <a:srgbClr val="C00000"/>
                </a:solidFill>
              </a:rPr>
              <a:t>alertness</a:t>
            </a:r>
          </a:p>
          <a:p>
            <a:pPr marL="0" indent="0" fontAlgn="ctr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sz="2000" b="1" dirty="0">
                <a:solidFill>
                  <a:srgbClr val="C00000"/>
                </a:solidFill>
              </a:rPr>
              <a:t>Academic Deficits</a:t>
            </a:r>
          </a:p>
          <a:p>
            <a:pPr marL="577850" indent="-288925" fontAlgn="ctr">
              <a:lnSpc>
                <a:spcPct val="120000"/>
              </a:lnSpc>
              <a:spcBef>
                <a:spcPts val="300"/>
              </a:spcBef>
            </a:pPr>
            <a:r>
              <a:rPr lang="en-US" sz="2000" b="1" dirty="0">
                <a:solidFill>
                  <a:srgbClr val="0075C9"/>
                </a:solidFill>
              </a:rPr>
              <a:t>Brain Differences </a:t>
            </a:r>
            <a:r>
              <a:rPr lang="en-US" sz="2000" dirty="0" smtClean="0">
                <a:solidFill>
                  <a:srgbClr val="0075C9"/>
                </a:solidFill>
                <a:sym typeface="Symbol" panose="05050102010706020507" pitchFamily="18" charset="2"/>
              </a:rPr>
              <a:t> </a:t>
            </a:r>
            <a:endParaRPr lang="en-US" sz="2000" b="1" dirty="0">
              <a:solidFill>
                <a:srgbClr val="0075C9"/>
              </a:solidFill>
            </a:endParaRPr>
          </a:p>
          <a:p>
            <a:pPr marL="577850" indent="-288925" fontAlgn="ctr">
              <a:lnSpc>
                <a:spcPct val="120000"/>
              </a:lnSpc>
              <a:spcBef>
                <a:spcPts val="300"/>
              </a:spcBef>
            </a:pPr>
            <a:r>
              <a:rPr lang="en-US" sz="2000" b="1" dirty="0">
                <a:solidFill>
                  <a:srgbClr val="0075C9"/>
                </a:solidFill>
              </a:rPr>
              <a:t>Educational Performance </a:t>
            </a:r>
            <a:r>
              <a:rPr lang="en-US" sz="2000" dirty="0" smtClean="0">
                <a:solidFill>
                  <a:srgbClr val="0075C9"/>
                </a:solidFill>
                <a:sym typeface="Symbol" panose="05050102010706020507" pitchFamily="18" charset="2"/>
              </a:rPr>
              <a:t> </a:t>
            </a:r>
            <a:endParaRPr lang="en-US" sz="2000" b="1" dirty="0">
              <a:solidFill>
                <a:srgbClr val="0075C9"/>
              </a:solidFill>
            </a:endParaRPr>
          </a:p>
          <a:p>
            <a:pPr marL="0" indent="0" fontAlgn="ctr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sz="2000" b="1" dirty="0">
                <a:solidFill>
                  <a:srgbClr val="C00000"/>
                </a:solidFill>
              </a:rPr>
              <a:t>Education </a:t>
            </a:r>
            <a:r>
              <a:rPr lang="en-US" sz="2000" b="1" dirty="0" smtClean="0">
                <a:solidFill>
                  <a:srgbClr val="C00000"/>
                </a:solidFill>
              </a:rPr>
              <a:t>Needs</a:t>
            </a:r>
            <a:endParaRPr lang="en-US" sz="2000" b="1" dirty="0">
              <a:solidFill>
                <a:srgbClr val="C00000"/>
              </a:solidFill>
            </a:endParaRPr>
          </a:p>
          <a:p>
            <a:pPr marL="577850" indent="-288925" fontAlgn="ctr">
              <a:lnSpc>
                <a:spcPct val="120000"/>
              </a:lnSpc>
              <a:spcBef>
                <a:spcPts val="300"/>
              </a:spcBef>
            </a:pPr>
            <a:r>
              <a:rPr lang="en-US" sz="2000" b="1" dirty="0">
                <a:solidFill>
                  <a:srgbClr val="0075C9"/>
                </a:solidFill>
              </a:rPr>
              <a:t>Med-Ed Referral letter </a:t>
            </a:r>
            <a:r>
              <a:rPr lang="en-US" sz="2000" dirty="0">
                <a:solidFill>
                  <a:srgbClr val="0075C9"/>
                </a:solidFill>
                <a:sym typeface="Symbol" panose="05050102010706020507" pitchFamily="18" charset="2"/>
              </a:rPr>
              <a:t> describes recommendations for special education services and/or classroom </a:t>
            </a:r>
            <a:r>
              <a:rPr lang="en-US" sz="2000" dirty="0" smtClean="0">
                <a:solidFill>
                  <a:srgbClr val="0075C9"/>
                </a:solidFill>
                <a:sym typeface="Symbol" panose="05050102010706020507" pitchFamily="18" charset="2"/>
              </a:rPr>
              <a:t>accommodations</a:t>
            </a:r>
            <a:endParaRPr lang="en-US" sz="2000" b="1" dirty="0">
              <a:solidFill>
                <a:srgbClr val="0075C9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650116" y="256032"/>
            <a:ext cx="8891767" cy="9130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800" b="1" dirty="0" smtClean="0">
                <a:solidFill>
                  <a:srgbClr val="0075C9"/>
                </a:solidFill>
                <a:latin typeface="Calibri" panose="020F0502020204030204"/>
              </a:rPr>
              <a:t>Education Plan Eligibility</a:t>
            </a:r>
          </a:p>
          <a:p>
            <a:pPr algn="ctr"/>
            <a:r>
              <a:rPr lang="en-US" sz="2800" b="1" i="1" dirty="0" smtClean="0">
                <a:solidFill>
                  <a:srgbClr val="0075C9"/>
                </a:solidFill>
                <a:latin typeface="Calibri" panose="020F0502020204030204"/>
                <a:sym typeface="Symbol" panose="05050102010706020507" pitchFamily="18" charset="2"/>
              </a:rPr>
              <a:t>Other Health Impairment</a:t>
            </a:r>
            <a:endParaRPr lang="en-US" sz="2800" b="1" i="1" dirty="0">
              <a:solidFill>
                <a:srgbClr val="0075C9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88722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24581" y="1180618"/>
            <a:ext cx="11360879" cy="510822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68325" indent="-284163">
              <a:lnSpc>
                <a:spcPct val="100000"/>
              </a:lnSpc>
              <a:spcBef>
                <a:spcPts val="2400"/>
              </a:spcBef>
            </a:pPr>
            <a:r>
              <a:rPr lang="en-US" sz="1800" b="1" dirty="0" smtClean="0">
                <a:solidFill>
                  <a:srgbClr val="C00000"/>
                </a:solidFill>
                <a:sym typeface="Symbol" panose="05050102010706020507" pitchFamily="18" charset="2"/>
              </a:rPr>
              <a:t>Mild Symptoms </a:t>
            </a:r>
            <a:r>
              <a:rPr lang="en-US" sz="1800" dirty="0" smtClean="0">
                <a:solidFill>
                  <a:srgbClr val="0075C9"/>
                </a:solidFill>
                <a:sym typeface="Symbol" panose="05050102010706020507" pitchFamily="18" charset="2"/>
              </a:rPr>
              <a:t> </a:t>
            </a:r>
          </a:p>
          <a:p>
            <a:pPr marL="1025525" lvl="1" indent="-284163">
              <a:lnSpc>
                <a:spcPct val="100000"/>
              </a:lnSpc>
              <a:spcBef>
                <a:spcPts val="600"/>
              </a:spcBef>
            </a:pPr>
            <a:r>
              <a:rPr lang="en-US" sz="1800" b="1" dirty="0" smtClean="0">
                <a:solidFill>
                  <a:srgbClr val="0075C9"/>
                </a:solidFill>
                <a:sym typeface="Symbol" panose="05050102010706020507" pitchFamily="18" charset="2"/>
              </a:rPr>
              <a:t>Response at onset </a:t>
            </a:r>
            <a:r>
              <a:rPr lang="en-US" sz="1800" dirty="0" smtClean="0">
                <a:solidFill>
                  <a:srgbClr val="0075C9"/>
                </a:solidFill>
                <a:sym typeface="Symbol" panose="05050102010706020507" pitchFamily="18" charset="2"/>
              </a:rPr>
              <a:t> </a:t>
            </a:r>
          </a:p>
          <a:p>
            <a:pPr marL="1025525" lvl="1" indent="-284163">
              <a:lnSpc>
                <a:spcPct val="100000"/>
              </a:lnSpc>
              <a:spcBef>
                <a:spcPts val="600"/>
              </a:spcBef>
            </a:pPr>
            <a:r>
              <a:rPr lang="en-US" sz="1800" b="1" dirty="0" smtClean="0">
                <a:solidFill>
                  <a:srgbClr val="0075C9"/>
                </a:solidFill>
                <a:sym typeface="Symbol" panose="05050102010706020507" pitchFamily="18" charset="2"/>
              </a:rPr>
              <a:t>If symptoms resolve </a:t>
            </a:r>
            <a:r>
              <a:rPr lang="en-US" sz="1800" dirty="0" smtClean="0">
                <a:solidFill>
                  <a:srgbClr val="0075C9"/>
                </a:solidFill>
                <a:sym typeface="Symbol" panose="05050102010706020507" pitchFamily="18" charset="2"/>
              </a:rPr>
              <a:t> </a:t>
            </a:r>
          </a:p>
          <a:p>
            <a:pPr marL="1025525" lvl="1" indent="-284163">
              <a:lnSpc>
                <a:spcPct val="100000"/>
              </a:lnSpc>
              <a:spcBef>
                <a:spcPts val="600"/>
              </a:spcBef>
            </a:pPr>
            <a:r>
              <a:rPr lang="en-US" sz="1800" b="1" dirty="0" smtClean="0">
                <a:solidFill>
                  <a:srgbClr val="0075C9"/>
                </a:solidFill>
                <a:sym typeface="Symbol" panose="05050102010706020507" pitchFamily="18" charset="2"/>
              </a:rPr>
              <a:t>If symptoms continue </a:t>
            </a:r>
            <a:r>
              <a:rPr lang="en-US" sz="1800" dirty="0" smtClean="0">
                <a:solidFill>
                  <a:srgbClr val="0075C9"/>
                </a:solidFill>
                <a:sym typeface="Symbol" panose="05050102010706020507" pitchFamily="18" charset="2"/>
              </a:rPr>
              <a:t> </a:t>
            </a:r>
            <a:endParaRPr lang="en-US" sz="1800" dirty="0">
              <a:solidFill>
                <a:srgbClr val="0075C9"/>
              </a:solidFill>
              <a:sym typeface="Symbol" panose="05050102010706020507" pitchFamily="18" charset="2"/>
            </a:endParaRPr>
          </a:p>
          <a:p>
            <a:pPr marL="568325" indent="-284163">
              <a:lnSpc>
                <a:spcPct val="100000"/>
              </a:lnSpc>
              <a:spcBef>
                <a:spcPts val="2400"/>
              </a:spcBef>
            </a:pPr>
            <a:r>
              <a:rPr lang="en-US" sz="1800" b="1" dirty="0" smtClean="0">
                <a:solidFill>
                  <a:srgbClr val="C00000"/>
                </a:solidFill>
                <a:sym typeface="Symbol" panose="05050102010706020507" pitchFamily="18" charset="2"/>
              </a:rPr>
              <a:t>Moderate Symptoms </a:t>
            </a:r>
            <a:r>
              <a:rPr lang="en-US" sz="1800" dirty="0" smtClean="0">
                <a:solidFill>
                  <a:srgbClr val="0075C9"/>
                </a:solidFill>
                <a:sym typeface="Symbol" panose="05050102010706020507" pitchFamily="18" charset="2"/>
              </a:rPr>
              <a:t> </a:t>
            </a:r>
          </a:p>
          <a:p>
            <a:pPr marL="1025525" lvl="1" indent="-284163">
              <a:lnSpc>
                <a:spcPct val="100000"/>
              </a:lnSpc>
              <a:spcBef>
                <a:spcPts val="600"/>
              </a:spcBef>
            </a:pPr>
            <a:r>
              <a:rPr lang="en-US" sz="1800" b="1" dirty="0">
                <a:solidFill>
                  <a:srgbClr val="0075C9"/>
                </a:solidFill>
                <a:sym typeface="Symbol" panose="05050102010706020507" pitchFamily="18" charset="2"/>
              </a:rPr>
              <a:t>Response at onset </a:t>
            </a:r>
            <a:r>
              <a:rPr lang="en-US" sz="1800" dirty="0">
                <a:solidFill>
                  <a:srgbClr val="0075C9"/>
                </a:solidFill>
                <a:sym typeface="Symbol" panose="05050102010706020507" pitchFamily="18" charset="2"/>
              </a:rPr>
              <a:t> </a:t>
            </a:r>
          </a:p>
          <a:p>
            <a:pPr marL="1025525" lvl="1" indent="-284163">
              <a:lnSpc>
                <a:spcPct val="100000"/>
              </a:lnSpc>
              <a:spcBef>
                <a:spcPts val="600"/>
              </a:spcBef>
            </a:pPr>
            <a:r>
              <a:rPr lang="en-US" sz="1800" b="1" dirty="0">
                <a:solidFill>
                  <a:srgbClr val="0075C9"/>
                </a:solidFill>
                <a:sym typeface="Symbol" panose="05050102010706020507" pitchFamily="18" charset="2"/>
              </a:rPr>
              <a:t>If symptoms resolve </a:t>
            </a:r>
            <a:r>
              <a:rPr lang="en-US" sz="1800" dirty="0">
                <a:solidFill>
                  <a:srgbClr val="0075C9"/>
                </a:solidFill>
                <a:sym typeface="Symbol" panose="05050102010706020507" pitchFamily="18" charset="2"/>
              </a:rPr>
              <a:t> </a:t>
            </a:r>
          </a:p>
          <a:p>
            <a:pPr marL="1025525" lvl="1" indent="-284163">
              <a:lnSpc>
                <a:spcPct val="100000"/>
              </a:lnSpc>
              <a:spcBef>
                <a:spcPts val="600"/>
              </a:spcBef>
            </a:pPr>
            <a:r>
              <a:rPr lang="en-US" sz="1800" b="1" dirty="0">
                <a:solidFill>
                  <a:srgbClr val="0075C9"/>
                </a:solidFill>
                <a:sym typeface="Symbol" panose="05050102010706020507" pitchFamily="18" charset="2"/>
              </a:rPr>
              <a:t>If symptoms continue </a:t>
            </a:r>
            <a:r>
              <a:rPr lang="en-US" sz="1800" dirty="0">
                <a:solidFill>
                  <a:srgbClr val="0075C9"/>
                </a:solidFill>
                <a:sym typeface="Symbol" panose="05050102010706020507" pitchFamily="18" charset="2"/>
              </a:rPr>
              <a:t> </a:t>
            </a:r>
          </a:p>
          <a:p>
            <a:pPr marL="568325" indent="-284163">
              <a:lnSpc>
                <a:spcPct val="100000"/>
              </a:lnSpc>
              <a:spcBef>
                <a:spcPts val="2400"/>
              </a:spcBef>
            </a:pPr>
            <a:r>
              <a:rPr lang="en-US" sz="1800" b="1" dirty="0" smtClean="0">
                <a:solidFill>
                  <a:srgbClr val="C00000"/>
                </a:solidFill>
                <a:sym typeface="Symbol" panose="05050102010706020507" pitchFamily="18" charset="2"/>
              </a:rPr>
              <a:t>Elevated Symptoms </a:t>
            </a:r>
            <a:r>
              <a:rPr lang="en-US" sz="1800" dirty="0" smtClean="0">
                <a:solidFill>
                  <a:srgbClr val="0075C9"/>
                </a:solidFill>
                <a:sym typeface="Symbol" panose="05050102010706020507" pitchFamily="18" charset="2"/>
              </a:rPr>
              <a:t> </a:t>
            </a:r>
          </a:p>
          <a:p>
            <a:pPr marL="1025525" lvl="1" indent="-284163">
              <a:lnSpc>
                <a:spcPct val="100000"/>
              </a:lnSpc>
              <a:spcBef>
                <a:spcPts val="600"/>
              </a:spcBef>
            </a:pPr>
            <a:r>
              <a:rPr lang="en-US" sz="1800" b="1" dirty="0">
                <a:solidFill>
                  <a:srgbClr val="0075C9"/>
                </a:solidFill>
                <a:sym typeface="Symbol" panose="05050102010706020507" pitchFamily="18" charset="2"/>
              </a:rPr>
              <a:t>Response at onset </a:t>
            </a:r>
            <a:r>
              <a:rPr lang="en-US" sz="1800" dirty="0">
                <a:solidFill>
                  <a:srgbClr val="0075C9"/>
                </a:solidFill>
                <a:sym typeface="Symbol" panose="05050102010706020507" pitchFamily="18" charset="2"/>
              </a:rPr>
              <a:t> </a:t>
            </a:r>
          </a:p>
          <a:p>
            <a:pPr marL="1025525" lvl="1" indent="-284163">
              <a:lnSpc>
                <a:spcPct val="100000"/>
              </a:lnSpc>
              <a:spcBef>
                <a:spcPts val="600"/>
              </a:spcBef>
            </a:pPr>
            <a:r>
              <a:rPr lang="en-US" sz="1800" b="1" dirty="0">
                <a:solidFill>
                  <a:srgbClr val="0075C9"/>
                </a:solidFill>
                <a:sym typeface="Symbol" panose="05050102010706020507" pitchFamily="18" charset="2"/>
              </a:rPr>
              <a:t>If symptoms resolve </a:t>
            </a:r>
            <a:r>
              <a:rPr lang="en-US" sz="1800" dirty="0">
                <a:solidFill>
                  <a:srgbClr val="0075C9"/>
                </a:solidFill>
                <a:sym typeface="Symbol" panose="05050102010706020507" pitchFamily="18" charset="2"/>
              </a:rPr>
              <a:t> </a:t>
            </a:r>
          </a:p>
          <a:p>
            <a:pPr marL="1025525" lvl="1" indent="-284163">
              <a:lnSpc>
                <a:spcPct val="100000"/>
              </a:lnSpc>
              <a:spcBef>
                <a:spcPts val="600"/>
              </a:spcBef>
            </a:pPr>
            <a:r>
              <a:rPr lang="en-US" sz="1800" b="1" dirty="0">
                <a:solidFill>
                  <a:srgbClr val="0075C9"/>
                </a:solidFill>
                <a:sym typeface="Symbol" panose="05050102010706020507" pitchFamily="18" charset="2"/>
              </a:rPr>
              <a:t>If symptoms continue </a:t>
            </a:r>
            <a:r>
              <a:rPr lang="en-US" sz="1800" dirty="0">
                <a:solidFill>
                  <a:srgbClr val="0075C9"/>
                </a:solidFill>
                <a:sym typeface="Symbol" panose="05050102010706020507" pitchFamily="18" charset="2"/>
              </a:rPr>
              <a:t> </a:t>
            </a:r>
          </a:p>
          <a:p>
            <a:pPr marL="568325" indent="-284163">
              <a:lnSpc>
                <a:spcPct val="100000"/>
              </a:lnSpc>
              <a:spcBef>
                <a:spcPts val="2400"/>
              </a:spcBef>
            </a:pPr>
            <a:r>
              <a:rPr lang="en-US" sz="1800" b="1" dirty="0" smtClean="0">
                <a:solidFill>
                  <a:srgbClr val="C00000"/>
                </a:solidFill>
                <a:sym typeface="Symbol" panose="05050102010706020507" pitchFamily="18" charset="2"/>
              </a:rPr>
              <a:t>Emergency Symptoms </a:t>
            </a:r>
            <a:r>
              <a:rPr lang="en-US" sz="1800" dirty="0" smtClean="0">
                <a:solidFill>
                  <a:srgbClr val="0075C9"/>
                </a:solidFill>
                <a:sym typeface="Symbol" panose="05050102010706020507" pitchFamily="18" charset="2"/>
              </a:rPr>
              <a:t> </a:t>
            </a:r>
          </a:p>
          <a:p>
            <a:pPr marL="1025525" lvl="1" indent="-284163">
              <a:lnSpc>
                <a:spcPct val="100000"/>
              </a:lnSpc>
              <a:spcBef>
                <a:spcPts val="600"/>
              </a:spcBef>
            </a:pPr>
            <a:r>
              <a:rPr lang="en-US" sz="1800" b="1" dirty="0">
                <a:solidFill>
                  <a:srgbClr val="0075C9"/>
                </a:solidFill>
                <a:sym typeface="Symbol" panose="05050102010706020507" pitchFamily="18" charset="2"/>
              </a:rPr>
              <a:t>Response at onset </a:t>
            </a:r>
            <a:r>
              <a:rPr lang="en-US" sz="1800" dirty="0">
                <a:solidFill>
                  <a:srgbClr val="0075C9"/>
                </a:solidFill>
                <a:sym typeface="Symbol" panose="05050102010706020507" pitchFamily="18" charset="2"/>
              </a:rPr>
              <a:t> </a:t>
            </a:r>
          </a:p>
          <a:p>
            <a:pPr marL="1025525" lvl="1" indent="-284163">
              <a:lnSpc>
                <a:spcPct val="100000"/>
              </a:lnSpc>
              <a:spcBef>
                <a:spcPts val="600"/>
              </a:spcBef>
            </a:pPr>
            <a:r>
              <a:rPr lang="en-US" sz="1800" b="1" dirty="0">
                <a:solidFill>
                  <a:srgbClr val="0075C9"/>
                </a:solidFill>
                <a:sym typeface="Symbol" panose="05050102010706020507" pitchFamily="18" charset="2"/>
              </a:rPr>
              <a:t>If symptoms resolve </a:t>
            </a:r>
            <a:r>
              <a:rPr lang="en-US" sz="1800" dirty="0">
                <a:solidFill>
                  <a:srgbClr val="0075C9"/>
                </a:solidFill>
                <a:sym typeface="Symbol" panose="05050102010706020507" pitchFamily="18" charset="2"/>
              </a:rPr>
              <a:t>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24864" y="256031"/>
            <a:ext cx="11418472" cy="6658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>
                <a:solidFill>
                  <a:srgbClr val="0075C9"/>
                </a:solidFill>
                <a:latin typeface="Calibri" panose="020F0502020204030204"/>
                <a:sym typeface="Symbol" panose="05050102010706020507" pitchFamily="18" charset="2"/>
              </a:rPr>
              <a:t>School Health Plans  Symptom Management</a:t>
            </a:r>
            <a:endParaRPr lang="en-US" b="1" dirty="0">
              <a:solidFill>
                <a:srgbClr val="0075C9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99934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638907" y="256032"/>
            <a:ext cx="10990385" cy="6658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>
                <a:solidFill>
                  <a:srgbClr val="0075C9"/>
                </a:solidFill>
                <a:latin typeface="Calibri" panose="020F0502020204030204"/>
                <a:sym typeface="Symbol" panose="05050102010706020507" pitchFamily="18" charset="2"/>
              </a:rPr>
              <a:t>School </a:t>
            </a:r>
            <a:r>
              <a:rPr lang="en-US" b="1" dirty="0">
                <a:solidFill>
                  <a:srgbClr val="0075C9"/>
                </a:solidFill>
                <a:latin typeface="Calibri" panose="020F0502020204030204"/>
                <a:sym typeface="Symbol" panose="05050102010706020507" pitchFamily="18" charset="2"/>
              </a:rPr>
              <a:t>Healthcare Accommodations </a:t>
            </a:r>
            <a:endParaRPr lang="en-US" b="1" dirty="0">
              <a:solidFill>
                <a:srgbClr val="0075C9"/>
              </a:solidFill>
              <a:latin typeface="Calibri" panose="020F0502020204030204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375992" y="910328"/>
            <a:ext cx="11443063" cy="521679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2000" dirty="0" smtClean="0">
                <a:solidFill>
                  <a:srgbClr val="0075C9"/>
                </a:solidFill>
                <a:sym typeface="Symbol" panose="05050102010706020507" pitchFamily="18" charset="2"/>
              </a:rPr>
              <a:t>Add accommodation domains relevant to your illness population….</a:t>
            </a:r>
          </a:p>
          <a:p>
            <a:pPr marL="284163" indent="-284163">
              <a:lnSpc>
                <a:spcPct val="100000"/>
              </a:lnSpc>
              <a:spcBef>
                <a:spcPts val="1200"/>
              </a:spcBef>
            </a:pPr>
            <a:r>
              <a:rPr lang="en-US" sz="2400" b="1" dirty="0" smtClean="0">
                <a:solidFill>
                  <a:srgbClr val="C00000"/>
                </a:solidFill>
                <a:sym typeface="Symbol" panose="05050102010706020507" pitchFamily="18" charset="2"/>
              </a:rPr>
              <a:t>Health</a:t>
            </a:r>
            <a:r>
              <a:rPr lang="en-US" sz="1600" b="1" dirty="0" smtClean="0">
                <a:solidFill>
                  <a:srgbClr val="C00000"/>
                </a:solidFill>
                <a:sym typeface="Symbol" panose="05050102010706020507" pitchFamily="18" charset="2"/>
              </a:rPr>
              <a:t> </a:t>
            </a:r>
            <a:r>
              <a:rPr lang="en-US" sz="2400" b="1" dirty="0">
                <a:solidFill>
                  <a:srgbClr val="C00000"/>
                </a:solidFill>
                <a:sym typeface="Symbol" panose="05050102010706020507" pitchFamily="18" charset="2"/>
              </a:rPr>
              <a:t>&amp; Safety </a:t>
            </a:r>
            <a:r>
              <a:rPr lang="en-US" sz="2400" dirty="0">
                <a:solidFill>
                  <a:srgbClr val="0075C9"/>
                </a:solidFill>
                <a:sym typeface="Symbol" panose="05050102010706020507" pitchFamily="18" charset="2"/>
              </a:rPr>
              <a:t> </a:t>
            </a:r>
          </a:p>
          <a:p>
            <a:pPr marL="284163" indent="-284163">
              <a:lnSpc>
                <a:spcPct val="100000"/>
              </a:lnSpc>
              <a:spcBef>
                <a:spcPts val="1200"/>
              </a:spcBef>
            </a:pPr>
            <a:r>
              <a:rPr lang="en-US" sz="2400" b="1" dirty="0">
                <a:solidFill>
                  <a:srgbClr val="C00000"/>
                </a:solidFill>
                <a:sym typeface="Symbol" panose="05050102010706020507" pitchFamily="18" charset="2"/>
              </a:rPr>
              <a:t>Physical Activities </a:t>
            </a:r>
            <a:r>
              <a:rPr lang="en-US" sz="2400" dirty="0">
                <a:solidFill>
                  <a:srgbClr val="0075C9"/>
                </a:solidFill>
                <a:sym typeface="Symbol" panose="05050102010706020507" pitchFamily="18" charset="2"/>
              </a:rPr>
              <a:t> </a:t>
            </a:r>
          </a:p>
          <a:p>
            <a:pPr marL="284163" indent="-284163">
              <a:lnSpc>
                <a:spcPct val="100000"/>
              </a:lnSpc>
              <a:spcBef>
                <a:spcPts val="1200"/>
              </a:spcBef>
            </a:pPr>
            <a:r>
              <a:rPr lang="en-US" sz="2400" b="1" dirty="0" smtClean="0">
                <a:solidFill>
                  <a:srgbClr val="C00000"/>
                </a:solidFill>
                <a:sym typeface="Symbol" panose="05050102010706020507" pitchFamily="18" charset="2"/>
              </a:rPr>
              <a:t>Water </a:t>
            </a:r>
            <a:r>
              <a:rPr lang="en-US" sz="2400" b="1" dirty="0">
                <a:solidFill>
                  <a:srgbClr val="C00000"/>
                </a:solidFill>
                <a:sym typeface="Symbol" panose="05050102010706020507" pitchFamily="18" charset="2"/>
              </a:rPr>
              <a:t>&amp; Bathroom </a:t>
            </a:r>
            <a:r>
              <a:rPr lang="en-US" sz="2400" dirty="0">
                <a:solidFill>
                  <a:srgbClr val="0075C9"/>
                </a:solidFill>
                <a:sym typeface="Symbol" panose="05050102010706020507" pitchFamily="18" charset="2"/>
              </a:rPr>
              <a:t> </a:t>
            </a:r>
          </a:p>
          <a:p>
            <a:pPr marL="284163" indent="-284163">
              <a:lnSpc>
                <a:spcPct val="100000"/>
              </a:lnSpc>
              <a:spcBef>
                <a:spcPts val="1200"/>
              </a:spcBef>
            </a:pPr>
            <a:r>
              <a:rPr lang="en-US" sz="2400" b="1" dirty="0">
                <a:solidFill>
                  <a:srgbClr val="C00000"/>
                </a:solidFill>
                <a:sym typeface="Symbol" panose="05050102010706020507" pitchFamily="18" charset="2"/>
              </a:rPr>
              <a:t>School Absences </a:t>
            </a:r>
            <a:r>
              <a:rPr lang="en-US" sz="2400" dirty="0">
                <a:solidFill>
                  <a:srgbClr val="0075C9"/>
                </a:solidFill>
                <a:sym typeface="Symbol" panose="05050102010706020507" pitchFamily="18" charset="2"/>
              </a:rPr>
              <a:t></a:t>
            </a:r>
          </a:p>
          <a:p>
            <a:pPr marL="284163" indent="-284163">
              <a:lnSpc>
                <a:spcPct val="100000"/>
              </a:lnSpc>
              <a:spcBef>
                <a:spcPts val="1200"/>
              </a:spcBef>
            </a:pPr>
            <a:r>
              <a:rPr lang="en-US" sz="2400" b="1" dirty="0">
                <a:solidFill>
                  <a:srgbClr val="C00000"/>
                </a:solidFill>
                <a:sym typeface="Symbol" panose="05050102010706020507" pitchFamily="18" charset="2"/>
              </a:rPr>
              <a:t>COVID-19</a:t>
            </a:r>
            <a:r>
              <a:rPr lang="en-US" sz="2400" b="1" dirty="0">
                <a:solidFill>
                  <a:srgbClr val="0075C9"/>
                </a:solidFill>
                <a:sym typeface="Symbol" panose="05050102010706020507" pitchFamily="18" charset="2"/>
              </a:rPr>
              <a:t> </a:t>
            </a:r>
            <a:r>
              <a:rPr lang="en-US" sz="2400" dirty="0">
                <a:solidFill>
                  <a:srgbClr val="0075C9"/>
                </a:solidFill>
                <a:sym typeface="Symbol" panose="05050102010706020507" pitchFamily="18" charset="2"/>
              </a:rPr>
              <a:t> </a:t>
            </a:r>
          </a:p>
        </p:txBody>
      </p:sp>
    </p:spTree>
    <p:extLst>
      <p:ext uri="{BB962C8B-B14F-4D97-AF65-F5344CB8AC3E}">
        <p14:creationId xmlns:p14="http://schemas.microsoft.com/office/powerpoint/2010/main" val="4423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577</Words>
  <Application>Microsoft Office PowerPoint</Application>
  <PresentationFormat>Widescreen</PresentationFormat>
  <Paragraphs>90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Calibri</vt:lpstr>
      <vt:lpstr>Calibri Light</vt:lpstr>
      <vt:lpstr>Courier New</vt:lpstr>
      <vt:lpstr>Symbol</vt:lpstr>
      <vt:lpstr>Times New Roman</vt:lpstr>
      <vt:lpstr>Wingdings</vt:lpstr>
      <vt:lpstr>1_Office Theme</vt:lpstr>
      <vt:lpstr>2_Office Theme</vt:lpstr>
      <vt:lpstr>3_Office Theme</vt:lpstr>
      <vt:lpstr>PowerPoint Presentation</vt:lpstr>
      <vt:lpstr>Instructions</vt:lpstr>
      <vt:lpstr>Cover Slide (Personalize to your hospital and patient population)</vt:lpstr>
      <vt:lpstr>Health Problem</vt:lpstr>
      <vt:lpstr>Brain Impact</vt:lpstr>
      <vt:lpstr>Related Neuropsychological Risks &amp; Deficits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Children's Hospital and Health System,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Break #2  School Presentations</dc:title>
  <dc:creator>Ruehl, Christie</dc:creator>
  <cp:lastModifiedBy>Ruehl, Christie</cp:lastModifiedBy>
  <cp:revision>20</cp:revision>
  <dcterms:created xsi:type="dcterms:W3CDTF">2021-02-04T06:24:28Z</dcterms:created>
  <dcterms:modified xsi:type="dcterms:W3CDTF">2021-02-05T04:08:09Z</dcterms:modified>
</cp:coreProperties>
</file>